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0" r:id="rId9"/>
    <p:sldId id="264" r:id="rId10"/>
    <p:sldId id="265" r:id="rId11"/>
    <p:sldId id="266" r:id="rId12"/>
    <p:sldId id="268" r:id="rId13"/>
    <p:sldId id="269"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Pseudonym 6771954969820636" initials="T6" lastIdx="15" clrIdx="0">
    <p:extLst>
      <p:ext uri="{19B8F6BF-5375-455C-9EA6-DF929625EA0E}">
        <p15:presenceInfo xmlns:p15="http://schemas.microsoft.com/office/powerpoint/2012/main" userId="S::6771954969820636@msopseudo.tu-berlin.de::0887abec-2dd3-438b-9f38-460283f77e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5"/>
    <p:restoredTop sz="94626"/>
  </p:normalViewPr>
  <p:slideViewPr>
    <p:cSldViewPr snapToGrid="0" snapToObjects="1">
      <p:cViewPr varScale="1">
        <p:scale>
          <a:sx n="115" d="100"/>
          <a:sy n="115" d="100"/>
        </p:scale>
        <p:origin x="57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4T18:02:14.110" idx="1">
    <p:pos x="53" y="-48"/>
    <p:text>Startup von Vattenfall mit anfangs 3 Mitarbeitern. Gegründet mit dem Ziel erneuerbare Energielösung digital zu gestalten.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04T18:05:41.625" idx="2">
    <p:pos x="10" y="10"/>
    <p:text>Ein wichtiges Element der Website war das Planungstool. Hier konnten die User für ihr eigenes Dach eine passende Solaranlage planen. </p:text>
    <p:extLst>
      <p:ext uri="{C676402C-5697-4E1C-873F-D02D1690AC5C}">
        <p15:threadingInfo xmlns:p15="http://schemas.microsoft.com/office/powerpoint/2012/main" timeZoneBias="-120"/>
      </p:ext>
    </p:extLst>
  </p:cm>
  <p:cm authorId="1" dt="2019-06-04T18:10:09.975" idx="3">
    <p:pos x="10" y="146"/>
    <p:text>Es stellte sich heraus, dass an dieser Stelle eines an Handlungsbedarf bestand. Dieses habe ich wie folgt gelöst.</p:text>
    <p:extLst>
      <p:ext uri="{C676402C-5697-4E1C-873F-D02D1690AC5C}">
        <p15:threadingInfo xmlns:p15="http://schemas.microsoft.com/office/powerpoint/2012/main" timeZoneBias="-1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04T18:15:02.991" idx="4">
    <p:pos x="1783" y="1335"/>
    <p:text>Zu viel Text und zu wenig Bilder</p:text>
    <p:extLst>
      <p:ext uri="{C676402C-5697-4E1C-873F-D02D1690AC5C}">
        <p15:threadingInfo xmlns:p15="http://schemas.microsoft.com/office/powerpoint/2012/main" timeZoneBias="-120"/>
      </p:ext>
    </p:extLst>
  </p:cm>
  <p:cm authorId="1" dt="2019-06-04T18:16:40.879" idx="5">
    <p:pos x="1527" y="714"/>
    <p:text>Bei dieser Formulierung merkt man, dass nicht der User im Zentrum steht. Für den User sind es alles nur Daten die er eingibt.</p:text>
    <p:extLst>
      <p:ext uri="{C676402C-5697-4E1C-873F-D02D1690AC5C}">
        <p15:threadingInfo xmlns:p15="http://schemas.microsoft.com/office/powerpoint/2012/main" timeZoneBias="-120"/>
      </p:ext>
    </p:extLst>
  </p:cm>
  <p:cm authorId="1" dt="2019-06-04T18:22:13.971" idx="7">
    <p:pos x="3389" y="720"/>
    <p:text>Navigation ist gut, aber man ist sie da und mal ist sie nicht da.</p:text>
    <p:extLst>
      <p:ext uri="{C676402C-5697-4E1C-873F-D02D1690AC5C}">
        <p15:threadingInfo xmlns:p15="http://schemas.microsoft.com/office/powerpoint/2012/main" timeZoneBias="-120"/>
      </p:ext>
    </p:extLst>
  </p:cm>
  <p:cm authorId="1" dt="2019-06-04T18:22:48.788" idx="9">
    <p:pos x="3114" y="2903"/>
    <p:text>CTA sollte knapper sein.</p:text>
    <p:extLst>
      <p:ext uri="{C676402C-5697-4E1C-873F-D02D1690AC5C}">
        <p15:threadingInfo xmlns:p15="http://schemas.microsoft.com/office/powerpoint/2012/main" timeZoneBias="-120"/>
      </p:ext>
    </p:extLst>
  </p:cm>
  <p:cm authorId="1" dt="2019-06-04T18:23:46.213" idx="11">
    <p:pos x="3491" y="3263"/>
    <p:text>Unsere Zielgruppe kann die Solarmodule nicht unterscheiden. Dieses Feature ist over-engineered</p:text>
    <p:extLst>
      <p:ext uri="{C676402C-5697-4E1C-873F-D02D1690AC5C}">
        <p15:threadingInfo xmlns:p15="http://schemas.microsoft.com/office/powerpoint/2012/main" timeZoneBias="-120"/>
      </p:ext>
    </p:extLst>
  </p:cm>
  <p:cm authorId="1" dt="2019-06-04T18:25:33.734" idx="12">
    <p:pos x="5392" y="2416"/>
    <p:text>Warum gibt man die Maße des Dachs an, wenn man die Module selbst drauf legen muss? Dieser Prozess muss automatisiert werden. </p:text>
    <p:extLst>
      <p:ext uri="{C676402C-5697-4E1C-873F-D02D1690AC5C}">
        <p15:threadingInfo xmlns:p15="http://schemas.microsoft.com/office/powerpoint/2012/main" timeZoneBias="-120"/>
      </p:ext>
    </p:extLst>
  </p:cm>
  <p:cm authorId="1" dt="2019-06-04T18:28:30.408" idx="13">
    <p:pos x="4388" y="2967"/>
    <p:text>Wirkt wie ein Fehlermeldung. Zu viel Text für einen Hinweis. </p:text>
    <p:extLst>
      <p:ext uri="{C676402C-5697-4E1C-873F-D02D1690AC5C}">
        <p15:threadingInfo xmlns:p15="http://schemas.microsoft.com/office/powerpoint/2012/main" timeZoneBias="-120"/>
      </p:ext>
    </p:extLst>
  </p:cm>
  <p:cm authorId="1" dt="2019-06-04T18:29:11.979" idx="14">
    <p:pos x="4829" y="631"/>
    <p:text>Design grundsätzlich überarbeiten.</p:text>
    <p:extLst>
      <p:ext uri="{C676402C-5697-4E1C-873F-D02D1690AC5C}">
        <p15:threadingInfo xmlns:p15="http://schemas.microsoft.com/office/powerpoint/2012/main" timeZoneBias="-120"/>
      </p:ext>
    </p:extLst>
  </p:cm>
  <p:cm authorId="1" dt="2019-06-04T18:30:00.436" idx="15">
    <p:pos x="5674" y="899"/>
    <p:text>Dies ist die wichtigste Information auf der ganzen Seite. Nur für diese Information durchlaufen de User den Prozess. Dies muss ansprechender und salbenden geschehen.</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798AD-6D02-9244-9C08-BEAE71F9C03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FAB7CC7C-4212-2A48-B58B-96DFC1695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D0DB634-413A-0440-958C-F37B428FB567}"/>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BAB91BB6-743D-FA47-96AC-CC3CF0F7912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CC79C9-7ED7-934A-9489-6061FABA61DA}"/>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3780325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F5D54-6302-AB41-8566-493278D7892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2362948-4889-3549-AB7D-452B0D8B214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AF2F028-1FD6-E547-9E8E-6821E34BD3FB}"/>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BDE268EB-ADD0-FC46-90F4-C08E726094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CAE7DC-53A2-964C-B4DA-611DDF028588}"/>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1359215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42682B-0496-A145-A615-31B691DA3A1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4F7340D-DE87-784A-AA4C-6A5AB8060C9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BE59358-0D61-2B43-A54B-85EEA196688F}"/>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A8EDDCDA-9B0E-9947-A778-5DA3FED5D7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A6E4FE2-59DE-EC4D-8EFD-21E2B68BA38E}"/>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2944824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9C4FC-FCF6-8B41-AF19-AC997709949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BE8202C-6B5F-6346-91BF-B180B2BF49F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187F7A1-E3DB-7343-9B56-210721032FFF}"/>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9619BBA4-D7AE-CC48-B952-33592F20EC7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577B9CC-213E-EB4B-A1A9-AE1E77D674CA}"/>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414251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FE46D8-11F8-9B4F-8C2E-11CEB64CB2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15334F-6123-A444-8188-9E6984597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BC84AAF-B004-7F49-B8DA-6426C257E04B}"/>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960A0BD2-2BCE-124B-8ADA-DA1E2EBFA81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8FB39D9-520A-7F48-A612-BAD0F79A7986}"/>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415529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814D2-C5ED-8044-A4DF-A8BB1FB0565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01A0FD4-6FCA-5B42-8524-AF593CAF1B5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83D15F2-6CFA-7446-9AED-E25B9BB53AE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ED7B5E-48FB-1444-BA3B-D221930B42D7}"/>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6" name="Fußzeilenplatzhalter 5">
            <a:extLst>
              <a:ext uri="{FF2B5EF4-FFF2-40B4-BE49-F238E27FC236}">
                <a16:creationId xmlns:a16="http://schemas.microsoft.com/office/drawing/2014/main" id="{3EB732D6-5548-4546-919D-F1FF3D2EA38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63AB28-BE25-FC49-811A-52055868BCC1}"/>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3705308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783B10-1DCA-994A-9BBA-867EB56A682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71E05C2-F50F-7541-9D8A-CE4ECF5118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02CC138-96CE-8942-9420-EA97A67701C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7203C5B-BA90-DC4C-B127-49872BBCB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771C3EC-F768-B444-AB94-D2935EF659B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394A4DA-095D-B54E-9E16-61471EFE4411}"/>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8" name="Fußzeilenplatzhalter 7">
            <a:extLst>
              <a:ext uri="{FF2B5EF4-FFF2-40B4-BE49-F238E27FC236}">
                <a16:creationId xmlns:a16="http://schemas.microsoft.com/office/drawing/2014/main" id="{CB9C0F8B-F9C6-3645-AC44-B6CED8FAA93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CEBF32D-CF08-7A44-9778-81E034EDA37D}"/>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293968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1AFAE-9EE1-2C44-82FB-13D2A5BFDE2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19F9081-3AE2-B64C-9F03-33BA77EB2AE8}"/>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4" name="Fußzeilenplatzhalter 3">
            <a:extLst>
              <a:ext uri="{FF2B5EF4-FFF2-40B4-BE49-F238E27FC236}">
                <a16:creationId xmlns:a16="http://schemas.microsoft.com/office/drawing/2014/main" id="{371BB4ED-294C-EE40-88CF-1E9A4D4AC1D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0ACA06E-C2AF-EC4F-BB6E-83B77EA1864B}"/>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68418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3FA646-EDE8-B64B-B60B-A2289C1FE594}"/>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3" name="Fußzeilenplatzhalter 2">
            <a:extLst>
              <a:ext uri="{FF2B5EF4-FFF2-40B4-BE49-F238E27FC236}">
                <a16:creationId xmlns:a16="http://schemas.microsoft.com/office/drawing/2014/main" id="{42825B76-4779-2946-9535-E96DDF9F18C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8444872-8DA0-714A-9156-5E5154A9CD5C}"/>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231706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42F3E-26FE-6043-88E9-2B789D7AF92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06043F3-1FB6-A445-913B-88D00D05F5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29B5C64-1E58-8E4E-94C2-778533100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A4A4C5C-A040-6248-B039-19FFD92BB270}"/>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6" name="Fußzeilenplatzhalter 5">
            <a:extLst>
              <a:ext uri="{FF2B5EF4-FFF2-40B4-BE49-F238E27FC236}">
                <a16:creationId xmlns:a16="http://schemas.microsoft.com/office/drawing/2014/main" id="{E6E03457-8661-A44A-BF4A-235680BF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EA59898-52D7-EB40-ABAC-D4B0997C83A2}"/>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3032939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BF7D9-99D8-1142-8A1D-0AD2BC7B16C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57F4277-9933-0F4A-A8CB-1AEA023AB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BDF9457-BD90-EC40-8521-D2871DD71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FDA3692-E8B6-D14B-827D-8B6170A9E0B1}"/>
              </a:ext>
            </a:extLst>
          </p:cNvPr>
          <p:cNvSpPr>
            <a:spLocks noGrp="1"/>
          </p:cNvSpPr>
          <p:nvPr>
            <p:ph type="dt" sz="half" idx="10"/>
          </p:nvPr>
        </p:nvSpPr>
        <p:spPr/>
        <p:txBody>
          <a:bodyPr/>
          <a:lstStyle/>
          <a:p>
            <a:fld id="{BE3078C2-6ED7-3B49-BEF0-81722724AC27}" type="datetimeFigureOut">
              <a:rPr lang="de-DE" smtClean="0"/>
              <a:t>02.09.19</a:t>
            </a:fld>
            <a:endParaRPr lang="de-DE"/>
          </a:p>
        </p:txBody>
      </p:sp>
      <p:sp>
        <p:nvSpPr>
          <p:cNvPr id="6" name="Fußzeilenplatzhalter 5">
            <a:extLst>
              <a:ext uri="{FF2B5EF4-FFF2-40B4-BE49-F238E27FC236}">
                <a16:creationId xmlns:a16="http://schemas.microsoft.com/office/drawing/2014/main" id="{54264F2A-BEB8-2640-9838-030C10EDC10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9019BD7-C067-894A-B11C-B61DF53E2CDD}"/>
              </a:ext>
            </a:extLst>
          </p:cNvPr>
          <p:cNvSpPr>
            <a:spLocks noGrp="1"/>
          </p:cNvSpPr>
          <p:nvPr>
            <p:ph type="sldNum" sz="quarter" idx="12"/>
          </p:nvPr>
        </p:nvSpPr>
        <p:spPr/>
        <p:txBody>
          <a:bodyPr/>
          <a:lstStyle/>
          <a:p>
            <a:fld id="{A6B62DC3-2DA7-9248-9A62-8DB0F76DDB19}" type="slidenum">
              <a:rPr lang="de-DE" smtClean="0"/>
              <a:t>‹Nr.›</a:t>
            </a:fld>
            <a:endParaRPr lang="de-DE"/>
          </a:p>
        </p:txBody>
      </p:sp>
    </p:spTree>
    <p:extLst>
      <p:ext uri="{BB962C8B-B14F-4D97-AF65-F5344CB8AC3E}">
        <p14:creationId xmlns:p14="http://schemas.microsoft.com/office/powerpoint/2010/main" val="358599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C191AE2-C89C-674E-95FC-3CE9C4BA7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2C3C02C-E9D2-B841-B855-32340EEC8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8B3E198-3F2E-BA4C-90BB-B28F4DF11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078C2-6ED7-3B49-BEF0-81722724AC27}" type="datetimeFigureOut">
              <a:rPr lang="de-DE" smtClean="0"/>
              <a:t>02.09.19</a:t>
            </a:fld>
            <a:endParaRPr lang="de-DE"/>
          </a:p>
        </p:txBody>
      </p:sp>
      <p:sp>
        <p:nvSpPr>
          <p:cNvPr id="5" name="Fußzeilenplatzhalter 4">
            <a:extLst>
              <a:ext uri="{FF2B5EF4-FFF2-40B4-BE49-F238E27FC236}">
                <a16:creationId xmlns:a16="http://schemas.microsoft.com/office/drawing/2014/main" id="{F3826500-238A-B149-B5AB-202C982AAE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3144702-A91A-CF42-8A23-1F07A5DE8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62DC3-2DA7-9248-9A62-8DB0F76DDB19}" type="slidenum">
              <a:rPr lang="de-DE" smtClean="0"/>
              <a:t>‹Nr.›</a:t>
            </a:fld>
            <a:endParaRPr lang="de-DE"/>
          </a:p>
        </p:txBody>
      </p:sp>
    </p:spTree>
    <p:extLst>
      <p:ext uri="{BB962C8B-B14F-4D97-AF65-F5344CB8AC3E}">
        <p14:creationId xmlns:p14="http://schemas.microsoft.com/office/powerpoint/2010/main" val="787814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waz.de/wirtschaft/wie-der-stromkonzern-vattenfall-start-ups-unterstuetzt-id12188992.html" TargetMode="External"/><Relationship Id="rId2" Type="http://schemas.openxmlformats.org/officeDocument/2006/relationships/image" Target="../media/image8.tiff"/><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A654F1-1420-2E41-8BD3-628E7E7B0608}"/>
              </a:ext>
            </a:extLst>
          </p:cNvPr>
          <p:cNvSpPr>
            <a:spLocks noGrp="1"/>
          </p:cNvSpPr>
          <p:nvPr>
            <p:ph type="ctrTitle"/>
          </p:nvPr>
        </p:nvSpPr>
        <p:spPr/>
        <p:txBody>
          <a:bodyPr/>
          <a:lstStyle/>
          <a:p>
            <a:r>
              <a:rPr lang="de-DE" dirty="0"/>
              <a:t>Family Performance</a:t>
            </a:r>
          </a:p>
        </p:txBody>
      </p:sp>
      <p:sp>
        <p:nvSpPr>
          <p:cNvPr id="4" name="Untertitel 2">
            <a:extLst>
              <a:ext uri="{FF2B5EF4-FFF2-40B4-BE49-F238E27FC236}">
                <a16:creationId xmlns:a16="http://schemas.microsoft.com/office/drawing/2014/main" id="{A743E04C-36F2-194C-A9F0-A598FD1BC763}"/>
              </a:ext>
            </a:extLst>
          </p:cNvPr>
          <p:cNvSpPr>
            <a:spLocks noGrp="1"/>
          </p:cNvSpPr>
          <p:nvPr>
            <p:ph type="subTitle" idx="1"/>
          </p:nvPr>
        </p:nvSpPr>
        <p:spPr>
          <a:xfrm>
            <a:off x="1524000" y="4256436"/>
            <a:ext cx="9144000" cy="1600818"/>
          </a:xfrm>
        </p:spPr>
        <p:txBody>
          <a:bodyPr>
            <a:normAutofit/>
          </a:bodyPr>
          <a:lstStyle/>
          <a:p>
            <a:r>
              <a:rPr lang="de-DE" dirty="0">
                <a:solidFill>
                  <a:srgbClr val="FF0000"/>
                </a:solidFill>
              </a:rPr>
              <a:t>Consulting on Website </a:t>
            </a:r>
          </a:p>
        </p:txBody>
      </p:sp>
    </p:spTree>
    <p:extLst>
      <p:ext uri="{BB962C8B-B14F-4D97-AF65-F5344CB8AC3E}">
        <p14:creationId xmlns:p14="http://schemas.microsoft.com/office/powerpoint/2010/main" val="16547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uppieren 64">
            <a:extLst>
              <a:ext uri="{FF2B5EF4-FFF2-40B4-BE49-F238E27FC236}">
                <a16:creationId xmlns:a16="http://schemas.microsoft.com/office/drawing/2014/main" id="{D982E26B-7B6B-1C4D-A86A-8E67DB829DED}"/>
              </a:ext>
            </a:extLst>
          </p:cNvPr>
          <p:cNvGrpSpPr/>
          <p:nvPr/>
        </p:nvGrpSpPr>
        <p:grpSpPr>
          <a:xfrm>
            <a:off x="0" y="0"/>
            <a:ext cx="12192000" cy="6585511"/>
            <a:chOff x="0" y="0"/>
            <a:chExt cx="12192000" cy="6585511"/>
          </a:xfrm>
        </p:grpSpPr>
        <p:grpSp>
          <p:nvGrpSpPr>
            <p:cNvPr id="8" name="Gruppieren 7">
              <a:extLst>
                <a:ext uri="{FF2B5EF4-FFF2-40B4-BE49-F238E27FC236}">
                  <a16:creationId xmlns:a16="http://schemas.microsoft.com/office/drawing/2014/main" id="{D1775836-73FD-894A-A742-C53C6B5C1ABD}"/>
                </a:ext>
              </a:extLst>
            </p:cNvPr>
            <p:cNvGrpSpPr/>
            <p:nvPr/>
          </p:nvGrpSpPr>
          <p:grpSpPr>
            <a:xfrm>
              <a:off x="375971" y="3199430"/>
              <a:ext cx="2213782" cy="3386081"/>
              <a:chOff x="504925" y="3069772"/>
              <a:chExt cx="2213782" cy="3386081"/>
            </a:xfrm>
          </p:grpSpPr>
          <p:pic>
            <p:nvPicPr>
              <p:cNvPr id="2" name="Grafik 1">
                <a:extLst>
                  <a:ext uri="{FF2B5EF4-FFF2-40B4-BE49-F238E27FC236}">
                    <a16:creationId xmlns:a16="http://schemas.microsoft.com/office/drawing/2014/main" id="{11BB2B31-58E7-EF48-A3C0-B1D6A64AF5E2}"/>
                  </a:ext>
                </a:extLst>
              </p:cNvPr>
              <p:cNvPicPr>
                <a:picLocks noChangeAspect="1"/>
              </p:cNvPicPr>
              <p:nvPr/>
            </p:nvPicPr>
            <p:blipFill>
              <a:blip r:embed="rId2"/>
              <a:stretch>
                <a:fillRect/>
              </a:stretch>
            </p:blipFill>
            <p:spPr>
              <a:xfrm>
                <a:off x="513089" y="3069772"/>
                <a:ext cx="2205618" cy="3221264"/>
              </a:xfrm>
              <a:prstGeom prst="rect">
                <a:avLst/>
              </a:prstGeom>
            </p:spPr>
          </p:pic>
          <p:grpSp>
            <p:nvGrpSpPr>
              <p:cNvPr id="7" name="Gruppieren 6">
                <a:extLst>
                  <a:ext uri="{FF2B5EF4-FFF2-40B4-BE49-F238E27FC236}">
                    <a16:creationId xmlns:a16="http://schemas.microsoft.com/office/drawing/2014/main" id="{842FABF1-BD9D-8746-8CF8-F63454B6441A}"/>
                  </a:ext>
                </a:extLst>
              </p:cNvPr>
              <p:cNvGrpSpPr/>
              <p:nvPr/>
            </p:nvGrpSpPr>
            <p:grpSpPr>
              <a:xfrm>
                <a:off x="504925" y="5626121"/>
                <a:ext cx="2213782" cy="829732"/>
                <a:chOff x="3156685" y="5458481"/>
                <a:chExt cx="2213782" cy="829732"/>
              </a:xfrm>
            </p:grpSpPr>
            <p:sp>
              <p:nvSpPr>
                <p:cNvPr id="11" name="Rechteck 10">
                  <a:extLst>
                    <a:ext uri="{FF2B5EF4-FFF2-40B4-BE49-F238E27FC236}">
                      <a16:creationId xmlns:a16="http://schemas.microsoft.com/office/drawing/2014/main" id="{06A571CB-B7D1-4E40-B83D-9CB230D74385}"/>
                    </a:ext>
                  </a:extLst>
                </p:cNvPr>
                <p:cNvSpPr/>
                <p:nvPr/>
              </p:nvSpPr>
              <p:spPr>
                <a:xfrm>
                  <a:off x="3156685" y="5458481"/>
                  <a:ext cx="2213782" cy="82973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a:t>
                  </a:r>
                  <a:r>
                    <a:rPr lang="en" sz="1100" dirty="0"/>
                    <a:t> There are many smart ways to invest your money. Renewable energy is not only good for the environment, but also for my family.</a:t>
                  </a:r>
                  <a:r>
                    <a:rPr lang="de-DE" sz="1100" dirty="0"/>
                    <a:t>“</a:t>
                  </a:r>
                </a:p>
              </p:txBody>
            </p:sp>
            <p:sp>
              <p:nvSpPr>
                <p:cNvPr id="6" name="Rechteck 5">
                  <a:extLst>
                    <a:ext uri="{FF2B5EF4-FFF2-40B4-BE49-F238E27FC236}">
                      <a16:creationId xmlns:a16="http://schemas.microsoft.com/office/drawing/2014/main" id="{80E17483-3742-794B-B97D-E3A3062CC7BF}"/>
                    </a:ext>
                  </a:extLst>
                </p:cNvPr>
                <p:cNvSpPr/>
                <p:nvPr/>
              </p:nvSpPr>
              <p:spPr>
                <a:xfrm>
                  <a:off x="3156685" y="5458481"/>
                  <a:ext cx="2213782" cy="829732"/>
                </a:xfrm>
                <a:prstGeom prst="rect">
                  <a:avLst/>
                </a:prstGeom>
                <a:solidFill>
                  <a:srgbClr val="00B0F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a:t>
                  </a:r>
                  <a:r>
                    <a:rPr lang="en" sz="1100" dirty="0"/>
                    <a:t> There are many smart ways to invest your money. Renewable energy is not only good for the environment, but also for my family.</a:t>
                  </a:r>
                  <a:r>
                    <a:rPr lang="de-DE" sz="1100" dirty="0"/>
                    <a:t>“</a:t>
                  </a:r>
                </a:p>
              </p:txBody>
            </p:sp>
          </p:grpSp>
        </p:grpSp>
        <p:sp>
          <p:nvSpPr>
            <p:cNvPr id="9" name="Rechteck 8">
              <a:extLst>
                <a:ext uri="{FF2B5EF4-FFF2-40B4-BE49-F238E27FC236}">
                  <a16:creationId xmlns:a16="http://schemas.microsoft.com/office/drawing/2014/main" id="{FFA40F00-3885-7842-A6FA-FBE1E1A0A164}"/>
                </a:ext>
              </a:extLst>
            </p:cNvPr>
            <p:cNvSpPr/>
            <p:nvPr/>
          </p:nvSpPr>
          <p:spPr>
            <a:xfrm>
              <a:off x="0" y="0"/>
              <a:ext cx="12192000" cy="829732"/>
            </a:xfrm>
            <a:prstGeom prst="rect">
              <a:avLst/>
            </a:prstGeom>
            <a:solidFill>
              <a:srgbClr val="00B0F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Helvetica" pitchFamily="2" charset="0"/>
                </a:rPr>
                <a:t>	Christoph </a:t>
              </a:r>
              <a:r>
                <a:rPr lang="de-DE" sz="2400" dirty="0" err="1">
                  <a:latin typeface="Helvetica" pitchFamily="2" charset="0"/>
                </a:rPr>
                <a:t>Teege</a:t>
              </a:r>
              <a:endParaRPr lang="de-DE" sz="2400" dirty="0">
                <a:latin typeface="Helvetica" pitchFamily="2" charset="0"/>
              </a:endParaRPr>
            </a:p>
          </p:txBody>
        </p:sp>
        <p:sp>
          <p:nvSpPr>
            <p:cNvPr id="14" name="Textfeld 13">
              <a:extLst>
                <a:ext uri="{FF2B5EF4-FFF2-40B4-BE49-F238E27FC236}">
                  <a16:creationId xmlns:a16="http://schemas.microsoft.com/office/drawing/2014/main" id="{D47B6485-6014-2E4F-9E47-B91F896C0EEC}"/>
                </a:ext>
              </a:extLst>
            </p:cNvPr>
            <p:cNvSpPr txBox="1"/>
            <p:nvPr/>
          </p:nvSpPr>
          <p:spPr>
            <a:xfrm>
              <a:off x="172329" y="1229751"/>
              <a:ext cx="1493520" cy="1569660"/>
            </a:xfrm>
            <a:prstGeom prst="rect">
              <a:avLst/>
            </a:prstGeom>
            <a:noFill/>
          </p:spPr>
          <p:txBody>
            <a:bodyPr wrap="square" rtlCol="0">
              <a:spAutoFit/>
            </a:bodyPr>
            <a:lstStyle/>
            <a:p>
              <a:pPr algn="r"/>
              <a:r>
                <a:rPr lang="de-DE" sz="1600" b="1" dirty="0">
                  <a:solidFill>
                    <a:srgbClr val="00B0F0"/>
                  </a:solidFill>
                  <a:latin typeface="Helvetica" pitchFamily="2" charset="0"/>
                </a:rPr>
                <a:t>Age</a:t>
              </a:r>
            </a:p>
            <a:p>
              <a:pPr algn="r"/>
              <a:r>
                <a:rPr lang="de-DE" sz="1600" b="1" dirty="0" err="1">
                  <a:solidFill>
                    <a:srgbClr val="00B0F0"/>
                  </a:solidFill>
                  <a:latin typeface="Helvetica" pitchFamily="2" charset="0"/>
                </a:rPr>
                <a:t>Occupation</a:t>
              </a:r>
              <a:endParaRPr lang="de-DE" sz="1600" b="1" dirty="0">
                <a:solidFill>
                  <a:srgbClr val="00B0F0"/>
                </a:solidFill>
                <a:latin typeface="Helvetica" pitchFamily="2" charset="0"/>
              </a:endParaRPr>
            </a:p>
            <a:p>
              <a:pPr algn="r"/>
              <a:r>
                <a:rPr lang="de-DE" sz="1600" b="1" dirty="0">
                  <a:solidFill>
                    <a:srgbClr val="00B0F0"/>
                  </a:solidFill>
                  <a:latin typeface="Helvetica" pitchFamily="2" charset="0"/>
                </a:rPr>
                <a:t>Status</a:t>
              </a:r>
            </a:p>
            <a:p>
              <a:pPr algn="r"/>
              <a:r>
                <a:rPr lang="de-DE" sz="1600" b="1" dirty="0">
                  <a:solidFill>
                    <a:srgbClr val="00B0F0"/>
                  </a:solidFill>
                  <a:latin typeface="Helvetica" pitchFamily="2" charset="0"/>
                </a:rPr>
                <a:t>Location</a:t>
              </a:r>
            </a:p>
            <a:p>
              <a:pPr algn="r"/>
              <a:r>
                <a:rPr lang="de-DE" sz="1600" b="1" dirty="0">
                  <a:solidFill>
                    <a:srgbClr val="00B0F0"/>
                  </a:solidFill>
                  <a:latin typeface="Helvetica" pitchFamily="2" charset="0"/>
                </a:rPr>
                <a:t>Archetype</a:t>
              </a:r>
            </a:p>
            <a:p>
              <a:pPr algn="r"/>
              <a:r>
                <a:rPr lang="de-DE" sz="1600" b="1" dirty="0">
                  <a:solidFill>
                    <a:srgbClr val="00B0F0"/>
                  </a:solidFill>
                  <a:latin typeface="Helvetica" pitchFamily="2" charset="0"/>
                </a:rPr>
                <a:t>Hobby</a:t>
              </a:r>
            </a:p>
          </p:txBody>
        </p:sp>
        <p:sp>
          <p:nvSpPr>
            <p:cNvPr id="15" name="Textfeld 14">
              <a:extLst>
                <a:ext uri="{FF2B5EF4-FFF2-40B4-BE49-F238E27FC236}">
                  <a16:creationId xmlns:a16="http://schemas.microsoft.com/office/drawing/2014/main" id="{BB516627-CF13-B844-8785-FB2493A30CD2}"/>
                </a:ext>
              </a:extLst>
            </p:cNvPr>
            <p:cNvSpPr txBox="1"/>
            <p:nvPr/>
          </p:nvSpPr>
          <p:spPr>
            <a:xfrm>
              <a:off x="1646985" y="1229751"/>
              <a:ext cx="1493520" cy="1569660"/>
            </a:xfrm>
            <a:prstGeom prst="rect">
              <a:avLst/>
            </a:prstGeom>
            <a:noFill/>
          </p:spPr>
          <p:txBody>
            <a:bodyPr wrap="square" rtlCol="0">
              <a:spAutoFit/>
            </a:bodyPr>
            <a:lstStyle/>
            <a:p>
              <a:r>
                <a:rPr lang="de-DE" sz="1600" dirty="0">
                  <a:solidFill>
                    <a:schemeClr val="tx1">
                      <a:lumMod val="65000"/>
                      <a:lumOff val="35000"/>
                    </a:schemeClr>
                  </a:solidFill>
                  <a:latin typeface="Helvetica" pitchFamily="2" charset="0"/>
                </a:rPr>
                <a:t>31</a:t>
              </a:r>
            </a:p>
            <a:p>
              <a:r>
                <a:rPr lang="de-DE" sz="1600" dirty="0" err="1">
                  <a:solidFill>
                    <a:schemeClr val="tx1">
                      <a:lumMod val="65000"/>
                      <a:lumOff val="35000"/>
                    </a:schemeClr>
                  </a:solidFill>
                  <a:latin typeface="Helvetica" pitchFamily="2" charset="0"/>
                </a:rPr>
                <a:t>Teacher</a:t>
              </a:r>
              <a:endParaRPr lang="de-DE" sz="1600" dirty="0">
                <a:solidFill>
                  <a:schemeClr val="tx1">
                    <a:lumMod val="65000"/>
                    <a:lumOff val="35000"/>
                  </a:schemeClr>
                </a:solidFill>
                <a:latin typeface="Helvetica" pitchFamily="2" charset="0"/>
              </a:endParaRPr>
            </a:p>
            <a:p>
              <a:r>
                <a:rPr lang="de-DE" sz="1600" dirty="0" err="1">
                  <a:solidFill>
                    <a:schemeClr val="tx1">
                      <a:lumMod val="65000"/>
                      <a:lumOff val="35000"/>
                    </a:schemeClr>
                  </a:solidFill>
                  <a:latin typeface="Helvetica" pitchFamily="2" charset="0"/>
                </a:rPr>
                <a:t>Married</a:t>
              </a:r>
              <a:endParaRPr lang="de-DE" sz="1600" dirty="0">
                <a:solidFill>
                  <a:schemeClr val="tx1">
                    <a:lumMod val="65000"/>
                    <a:lumOff val="35000"/>
                  </a:schemeClr>
                </a:solidFill>
                <a:latin typeface="Helvetica" pitchFamily="2" charset="0"/>
              </a:endParaRPr>
            </a:p>
            <a:p>
              <a:r>
                <a:rPr lang="de-DE" sz="1600" dirty="0">
                  <a:solidFill>
                    <a:schemeClr val="tx1">
                      <a:lumMod val="65000"/>
                      <a:lumOff val="35000"/>
                    </a:schemeClr>
                  </a:solidFill>
                  <a:latin typeface="Helvetica" pitchFamily="2" charset="0"/>
                </a:rPr>
                <a:t>Berlin</a:t>
              </a:r>
            </a:p>
            <a:p>
              <a:r>
                <a:rPr lang="de-DE" sz="1600" dirty="0" err="1">
                  <a:solidFill>
                    <a:schemeClr val="tx1">
                      <a:lumMod val="65000"/>
                      <a:lumOff val="35000"/>
                    </a:schemeClr>
                  </a:solidFill>
                  <a:latin typeface="Helvetica" pitchFamily="2" charset="0"/>
                </a:rPr>
                <a:t>Ruler</a:t>
              </a:r>
              <a:endParaRPr lang="de-DE" sz="1600" dirty="0">
                <a:solidFill>
                  <a:schemeClr val="tx1">
                    <a:lumMod val="65000"/>
                    <a:lumOff val="35000"/>
                  </a:schemeClr>
                </a:solidFill>
                <a:latin typeface="Helvetica" pitchFamily="2" charset="0"/>
              </a:endParaRPr>
            </a:p>
            <a:p>
              <a:r>
                <a:rPr lang="de-DE" sz="1600" dirty="0" err="1">
                  <a:solidFill>
                    <a:schemeClr val="tx1">
                      <a:lumMod val="65000"/>
                      <a:lumOff val="35000"/>
                    </a:schemeClr>
                  </a:solidFill>
                  <a:latin typeface="Helvetica" pitchFamily="2" charset="0"/>
                </a:rPr>
                <a:t>Hiking</a:t>
              </a:r>
              <a:endParaRPr lang="de-DE" sz="1600" dirty="0">
                <a:solidFill>
                  <a:schemeClr val="tx1">
                    <a:lumMod val="65000"/>
                    <a:lumOff val="35000"/>
                  </a:schemeClr>
                </a:solidFill>
                <a:latin typeface="Helvetica" pitchFamily="2" charset="0"/>
              </a:endParaRPr>
            </a:p>
          </p:txBody>
        </p:sp>
        <p:sp>
          <p:nvSpPr>
            <p:cNvPr id="16" name="Textfeld 15">
              <a:extLst>
                <a:ext uri="{FF2B5EF4-FFF2-40B4-BE49-F238E27FC236}">
                  <a16:creationId xmlns:a16="http://schemas.microsoft.com/office/drawing/2014/main" id="{32D18ED7-AC8C-504F-81AF-5319F116B1B7}"/>
                </a:ext>
              </a:extLst>
            </p:cNvPr>
            <p:cNvSpPr txBox="1"/>
            <p:nvPr/>
          </p:nvSpPr>
          <p:spPr>
            <a:xfrm>
              <a:off x="3456641" y="1229751"/>
              <a:ext cx="1493520" cy="338554"/>
            </a:xfrm>
            <a:prstGeom prst="rect">
              <a:avLst/>
            </a:prstGeom>
            <a:noFill/>
          </p:spPr>
          <p:txBody>
            <a:bodyPr wrap="square" rtlCol="0">
              <a:spAutoFit/>
            </a:bodyPr>
            <a:lstStyle/>
            <a:p>
              <a:r>
                <a:rPr lang="de-DE" sz="1600" b="1" dirty="0" err="1">
                  <a:solidFill>
                    <a:srgbClr val="00B0F0"/>
                  </a:solidFill>
                  <a:latin typeface="Helvetica" pitchFamily="2" charset="0"/>
                </a:rPr>
                <a:t>Personality</a:t>
              </a:r>
              <a:endParaRPr lang="de-DE" sz="1600" b="1" dirty="0">
                <a:solidFill>
                  <a:srgbClr val="00B0F0"/>
                </a:solidFill>
                <a:latin typeface="Helvetica" pitchFamily="2" charset="0"/>
              </a:endParaRPr>
            </a:p>
          </p:txBody>
        </p:sp>
        <p:sp>
          <p:nvSpPr>
            <p:cNvPr id="17" name="Rechteck 16">
              <a:extLst>
                <a:ext uri="{FF2B5EF4-FFF2-40B4-BE49-F238E27FC236}">
                  <a16:creationId xmlns:a16="http://schemas.microsoft.com/office/drawing/2014/main" id="{9E510D27-C2A9-4A4F-8D82-698B0CDE0167}"/>
                </a:ext>
              </a:extLst>
            </p:cNvPr>
            <p:cNvSpPr/>
            <p:nvPr/>
          </p:nvSpPr>
          <p:spPr>
            <a:xfrm>
              <a:off x="3540369" y="1937637"/>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18" name="Textfeld 17">
              <a:extLst>
                <a:ext uri="{FF2B5EF4-FFF2-40B4-BE49-F238E27FC236}">
                  <a16:creationId xmlns:a16="http://schemas.microsoft.com/office/drawing/2014/main" id="{7B3986A4-8E1C-DB41-80B6-26B558AE55D6}"/>
                </a:ext>
              </a:extLst>
            </p:cNvPr>
            <p:cNvSpPr txBox="1"/>
            <p:nvPr/>
          </p:nvSpPr>
          <p:spPr>
            <a:xfrm>
              <a:off x="3582469" y="1660547"/>
              <a:ext cx="830035" cy="307777"/>
            </a:xfrm>
            <a:prstGeom prst="rect">
              <a:avLst/>
            </a:prstGeom>
            <a:noFill/>
          </p:spPr>
          <p:txBody>
            <a:bodyPr wrap="none" rtlCol="0">
              <a:spAutoFit/>
            </a:bodyPr>
            <a:lstStyle/>
            <a:p>
              <a:r>
                <a:rPr lang="de-DE" sz="1400" dirty="0" err="1">
                  <a:solidFill>
                    <a:schemeClr val="tx1">
                      <a:lumMod val="65000"/>
                      <a:lumOff val="35000"/>
                    </a:schemeClr>
                  </a:solidFill>
                </a:rPr>
                <a:t>Introvert</a:t>
              </a:r>
              <a:endParaRPr lang="de-DE" sz="1400" dirty="0">
                <a:solidFill>
                  <a:schemeClr val="tx1">
                    <a:lumMod val="65000"/>
                    <a:lumOff val="35000"/>
                  </a:schemeClr>
                </a:solidFill>
              </a:endParaRPr>
            </a:p>
          </p:txBody>
        </p:sp>
        <p:sp>
          <p:nvSpPr>
            <p:cNvPr id="19" name="Textfeld 18">
              <a:extLst>
                <a:ext uri="{FF2B5EF4-FFF2-40B4-BE49-F238E27FC236}">
                  <a16:creationId xmlns:a16="http://schemas.microsoft.com/office/drawing/2014/main" id="{CC7EF932-2A2F-4C49-AFB0-07EC5D47F702}"/>
                </a:ext>
              </a:extLst>
            </p:cNvPr>
            <p:cNvSpPr txBox="1"/>
            <p:nvPr/>
          </p:nvSpPr>
          <p:spPr>
            <a:xfrm>
              <a:off x="5221020" y="1660547"/>
              <a:ext cx="859466" cy="307777"/>
            </a:xfrm>
            <a:prstGeom prst="rect">
              <a:avLst/>
            </a:prstGeom>
            <a:noFill/>
          </p:spPr>
          <p:txBody>
            <a:bodyPr wrap="none" rtlCol="0">
              <a:spAutoFit/>
            </a:bodyPr>
            <a:lstStyle/>
            <a:p>
              <a:r>
                <a:rPr lang="de-DE" sz="1400" dirty="0" err="1">
                  <a:solidFill>
                    <a:schemeClr val="tx1">
                      <a:lumMod val="65000"/>
                      <a:lumOff val="35000"/>
                    </a:schemeClr>
                  </a:solidFill>
                </a:rPr>
                <a:t>Extrovert</a:t>
              </a:r>
              <a:endParaRPr lang="de-DE" sz="1400" dirty="0">
                <a:solidFill>
                  <a:schemeClr val="tx1">
                    <a:lumMod val="65000"/>
                    <a:lumOff val="35000"/>
                  </a:schemeClr>
                </a:solidFill>
              </a:endParaRPr>
            </a:p>
          </p:txBody>
        </p:sp>
        <p:sp>
          <p:nvSpPr>
            <p:cNvPr id="20" name="Rechteck 19">
              <a:extLst>
                <a:ext uri="{FF2B5EF4-FFF2-40B4-BE49-F238E27FC236}">
                  <a16:creationId xmlns:a16="http://schemas.microsoft.com/office/drawing/2014/main" id="{8E8B3914-608C-BE44-8D44-8079517BC0E4}"/>
                </a:ext>
              </a:extLst>
            </p:cNvPr>
            <p:cNvSpPr/>
            <p:nvPr/>
          </p:nvSpPr>
          <p:spPr>
            <a:xfrm>
              <a:off x="3540369" y="2337656"/>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21" name="Textfeld 20">
              <a:extLst>
                <a:ext uri="{FF2B5EF4-FFF2-40B4-BE49-F238E27FC236}">
                  <a16:creationId xmlns:a16="http://schemas.microsoft.com/office/drawing/2014/main" id="{09429ED6-4300-B84D-B547-51C0A050C916}"/>
                </a:ext>
              </a:extLst>
            </p:cNvPr>
            <p:cNvSpPr txBox="1"/>
            <p:nvPr/>
          </p:nvSpPr>
          <p:spPr>
            <a:xfrm>
              <a:off x="3582469" y="2060566"/>
              <a:ext cx="1152239" cy="307777"/>
            </a:xfrm>
            <a:prstGeom prst="rect">
              <a:avLst/>
            </a:prstGeom>
            <a:noFill/>
          </p:spPr>
          <p:txBody>
            <a:bodyPr wrap="none" rtlCol="0">
              <a:spAutoFit/>
            </a:bodyPr>
            <a:lstStyle/>
            <a:p>
              <a:r>
                <a:rPr lang="de-DE" sz="1400" dirty="0">
                  <a:solidFill>
                    <a:schemeClr val="tx1">
                      <a:lumMod val="65000"/>
                      <a:lumOff val="35000"/>
                    </a:schemeClr>
                  </a:solidFill>
                </a:rPr>
                <a:t>Experimental</a:t>
              </a:r>
            </a:p>
          </p:txBody>
        </p:sp>
        <p:sp>
          <p:nvSpPr>
            <p:cNvPr id="22" name="Textfeld 21">
              <a:extLst>
                <a:ext uri="{FF2B5EF4-FFF2-40B4-BE49-F238E27FC236}">
                  <a16:creationId xmlns:a16="http://schemas.microsoft.com/office/drawing/2014/main" id="{CD3359C4-9708-C440-A691-EE1328B788E4}"/>
                </a:ext>
              </a:extLst>
            </p:cNvPr>
            <p:cNvSpPr txBox="1"/>
            <p:nvPr/>
          </p:nvSpPr>
          <p:spPr>
            <a:xfrm>
              <a:off x="4949599" y="2060566"/>
              <a:ext cx="1130887" cy="307777"/>
            </a:xfrm>
            <a:prstGeom prst="rect">
              <a:avLst/>
            </a:prstGeom>
            <a:noFill/>
          </p:spPr>
          <p:txBody>
            <a:bodyPr wrap="none" rtlCol="0">
              <a:spAutoFit/>
            </a:bodyPr>
            <a:lstStyle/>
            <a:p>
              <a:r>
                <a:rPr lang="de-DE" sz="1400" dirty="0" err="1">
                  <a:solidFill>
                    <a:schemeClr val="tx1">
                      <a:lumMod val="65000"/>
                      <a:lumOff val="35000"/>
                    </a:schemeClr>
                  </a:solidFill>
                </a:rPr>
                <a:t>Conservative</a:t>
              </a:r>
              <a:endParaRPr lang="de-DE" sz="1400" dirty="0">
                <a:solidFill>
                  <a:schemeClr val="tx1">
                    <a:lumMod val="65000"/>
                    <a:lumOff val="35000"/>
                  </a:schemeClr>
                </a:solidFill>
              </a:endParaRPr>
            </a:p>
          </p:txBody>
        </p:sp>
        <p:sp>
          <p:nvSpPr>
            <p:cNvPr id="23" name="Rechteck 22">
              <a:extLst>
                <a:ext uri="{FF2B5EF4-FFF2-40B4-BE49-F238E27FC236}">
                  <a16:creationId xmlns:a16="http://schemas.microsoft.com/office/drawing/2014/main" id="{AD082F4C-AC97-404B-9BDA-5BED03250EC6}"/>
                </a:ext>
              </a:extLst>
            </p:cNvPr>
            <p:cNvSpPr/>
            <p:nvPr/>
          </p:nvSpPr>
          <p:spPr>
            <a:xfrm>
              <a:off x="3540369" y="2737675"/>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24" name="Textfeld 23">
              <a:extLst>
                <a:ext uri="{FF2B5EF4-FFF2-40B4-BE49-F238E27FC236}">
                  <a16:creationId xmlns:a16="http://schemas.microsoft.com/office/drawing/2014/main" id="{46E171BA-75E6-DC47-8A48-9F8C6E56581A}"/>
                </a:ext>
              </a:extLst>
            </p:cNvPr>
            <p:cNvSpPr txBox="1"/>
            <p:nvPr/>
          </p:nvSpPr>
          <p:spPr>
            <a:xfrm>
              <a:off x="3582469" y="2460585"/>
              <a:ext cx="918649" cy="307777"/>
            </a:xfrm>
            <a:prstGeom prst="rect">
              <a:avLst/>
            </a:prstGeom>
            <a:noFill/>
          </p:spPr>
          <p:txBody>
            <a:bodyPr wrap="none" rtlCol="0">
              <a:spAutoFit/>
            </a:bodyPr>
            <a:lstStyle/>
            <a:p>
              <a:r>
                <a:rPr lang="de-DE" sz="1400" dirty="0" err="1">
                  <a:solidFill>
                    <a:schemeClr val="tx1">
                      <a:lumMod val="65000"/>
                      <a:lumOff val="35000"/>
                    </a:schemeClr>
                  </a:solidFill>
                </a:rPr>
                <a:t>Organized</a:t>
              </a:r>
              <a:endParaRPr lang="de-DE" sz="1400" dirty="0">
                <a:solidFill>
                  <a:schemeClr val="tx1">
                    <a:lumMod val="65000"/>
                    <a:lumOff val="35000"/>
                  </a:schemeClr>
                </a:solidFill>
              </a:endParaRPr>
            </a:p>
          </p:txBody>
        </p:sp>
        <p:sp>
          <p:nvSpPr>
            <p:cNvPr id="25" name="Textfeld 24">
              <a:extLst>
                <a:ext uri="{FF2B5EF4-FFF2-40B4-BE49-F238E27FC236}">
                  <a16:creationId xmlns:a16="http://schemas.microsoft.com/office/drawing/2014/main" id="{F453F77C-D27C-794B-91D2-1F9F0C1D0086}"/>
                </a:ext>
              </a:extLst>
            </p:cNvPr>
            <p:cNvSpPr txBox="1"/>
            <p:nvPr/>
          </p:nvSpPr>
          <p:spPr>
            <a:xfrm>
              <a:off x="4990764" y="2460585"/>
              <a:ext cx="1089722" cy="307777"/>
            </a:xfrm>
            <a:prstGeom prst="rect">
              <a:avLst/>
            </a:prstGeom>
            <a:noFill/>
          </p:spPr>
          <p:txBody>
            <a:bodyPr wrap="none" rtlCol="0">
              <a:spAutoFit/>
            </a:bodyPr>
            <a:lstStyle/>
            <a:p>
              <a:r>
                <a:rPr lang="de-DE" sz="1400" dirty="0" err="1">
                  <a:solidFill>
                    <a:schemeClr val="tx1">
                      <a:lumMod val="65000"/>
                      <a:lumOff val="35000"/>
                    </a:schemeClr>
                  </a:solidFill>
                </a:rPr>
                <a:t>Spontanious</a:t>
              </a:r>
              <a:endParaRPr lang="de-DE" sz="1400" dirty="0">
                <a:solidFill>
                  <a:schemeClr val="tx1">
                    <a:lumMod val="65000"/>
                    <a:lumOff val="35000"/>
                  </a:schemeClr>
                </a:solidFill>
              </a:endParaRPr>
            </a:p>
          </p:txBody>
        </p:sp>
        <p:sp>
          <p:nvSpPr>
            <p:cNvPr id="26" name="Rechteck 25">
              <a:extLst>
                <a:ext uri="{FF2B5EF4-FFF2-40B4-BE49-F238E27FC236}">
                  <a16:creationId xmlns:a16="http://schemas.microsoft.com/office/drawing/2014/main" id="{97BEEC63-F6B9-E54B-9664-E291E268DC67}"/>
                </a:ext>
              </a:extLst>
            </p:cNvPr>
            <p:cNvSpPr/>
            <p:nvPr/>
          </p:nvSpPr>
          <p:spPr>
            <a:xfrm>
              <a:off x="3540369" y="3121936"/>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27" name="Textfeld 26">
              <a:extLst>
                <a:ext uri="{FF2B5EF4-FFF2-40B4-BE49-F238E27FC236}">
                  <a16:creationId xmlns:a16="http://schemas.microsoft.com/office/drawing/2014/main" id="{B0AB85D4-D934-E443-AFAC-840613FB8B33}"/>
                </a:ext>
              </a:extLst>
            </p:cNvPr>
            <p:cNvSpPr txBox="1"/>
            <p:nvPr/>
          </p:nvSpPr>
          <p:spPr>
            <a:xfrm>
              <a:off x="3582469" y="2844846"/>
              <a:ext cx="1107483" cy="307777"/>
            </a:xfrm>
            <a:prstGeom prst="rect">
              <a:avLst/>
            </a:prstGeom>
            <a:noFill/>
          </p:spPr>
          <p:txBody>
            <a:bodyPr wrap="none" rtlCol="0">
              <a:spAutoFit/>
            </a:bodyPr>
            <a:lstStyle/>
            <a:p>
              <a:r>
                <a:rPr lang="de-DE" sz="1400" dirty="0" err="1">
                  <a:solidFill>
                    <a:schemeClr val="tx1">
                      <a:lumMod val="65000"/>
                      <a:lumOff val="35000"/>
                    </a:schemeClr>
                  </a:solidFill>
                </a:rPr>
                <a:t>Compromize</a:t>
              </a:r>
              <a:endParaRPr lang="de-DE" sz="1400" dirty="0">
                <a:solidFill>
                  <a:schemeClr val="tx1">
                    <a:lumMod val="65000"/>
                    <a:lumOff val="35000"/>
                  </a:schemeClr>
                </a:solidFill>
              </a:endParaRPr>
            </a:p>
          </p:txBody>
        </p:sp>
        <p:sp>
          <p:nvSpPr>
            <p:cNvPr id="28" name="Textfeld 27">
              <a:extLst>
                <a:ext uri="{FF2B5EF4-FFF2-40B4-BE49-F238E27FC236}">
                  <a16:creationId xmlns:a16="http://schemas.microsoft.com/office/drawing/2014/main" id="{FC4C6592-6234-A243-AD5D-52F34D3A772D}"/>
                </a:ext>
              </a:extLst>
            </p:cNvPr>
            <p:cNvSpPr txBox="1"/>
            <p:nvPr/>
          </p:nvSpPr>
          <p:spPr>
            <a:xfrm>
              <a:off x="5004037" y="2844846"/>
              <a:ext cx="1076449" cy="307777"/>
            </a:xfrm>
            <a:prstGeom prst="rect">
              <a:avLst/>
            </a:prstGeom>
            <a:noFill/>
          </p:spPr>
          <p:txBody>
            <a:bodyPr wrap="none" rtlCol="0">
              <a:spAutoFit/>
            </a:bodyPr>
            <a:lstStyle/>
            <a:p>
              <a:r>
                <a:rPr lang="de-DE" sz="1400" dirty="0" err="1">
                  <a:solidFill>
                    <a:schemeClr val="tx1">
                      <a:lumMod val="65000"/>
                      <a:lumOff val="35000"/>
                    </a:schemeClr>
                  </a:solidFill>
                </a:rPr>
                <a:t>Competitive</a:t>
              </a:r>
              <a:endParaRPr lang="de-DE" sz="1400" dirty="0">
                <a:solidFill>
                  <a:schemeClr val="tx1">
                    <a:lumMod val="65000"/>
                    <a:lumOff val="35000"/>
                  </a:schemeClr>
                </a:solidFill>
              </a:endParaRPr>
            </a:p>
          </p:txBody>
        </p:sp>
        <p:sp>
          <p:nvSpPr>
            <p:cNvPr id="29" name="Rechteck 28">
              <a:extLst>
                <a:ext uri="{FF2B5EF4-FFF2-40B4-BE49-F238E27FC236}">
                  <a16:creationId xmlns:a16="http://schemas.microsoft.com/office/drawing/2014/main" id="{B1A5875F-49A7-4644-B7BC-A74783E2725F}"/>
                </a:ext>
              </a:extLst>
            </p:cNvPr>
            <p:cNvSpPr/>
            <p:nvPr/>
          </p:nvSpPr>
          <p:spPr>
            <a:xfrm>
              <a:off x="3540369" y="3503584"/>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30" name="Textfeld 29">
              <a:extLst>
                <a:ext uri="{FF2B5EF4-FFF2-40B4-BE49-F238E27FC236}">
                  <a16:creationId xmlns:a16="http://schemas.microsoft.com/office/drawing/2014/main" id="{376F0DAA-5CC7-D749-9CFE-7A9E03939711}"/>
                </a:ext>
              </a:extLst>
            </p:cNvPr>
            <p:cNvSpPr txBox="1"/>
            <p:nvPr/>
          </p:nvSpPr>
          <p:spPr>
            <a:xfrm>
              <a:off x="3582469" y="3226494"/>
              <a:ext cx="601511" cy="307777"/>
            </a:xfrm>
            <a:prstGeom prst="rect">
              <a:avLst/>
            </a:prstGeom>
            <a:noFill/>
          </p:spPr>
          <p:txBody>
            <a:bodyPr wrap="none" rtlCol="0">
              <a:spAutoFit/>
            </a:bodyPr>
            <a:lstStyle/>
            <a:p>
              <a:r>
                <a:rPr lang="de-DE" sz="1400" dirty="0" err="1">
                  <a:solidFill>
                    <a:schemeClr val="tx1">
                      <a:lumMod val="65000"/>
                      <a:lumOff val="35000"/>
                    </a:schemeClr>
                  </a:solidFill>
                </a:rPr>
                <a:t>Tense</a:t>
              </a:r>
              <a:endParaRPr lang="de-DE" sz="1400" dirty="0">
                <a:solidFill>
                  <a:schemeClr val="tx1">
                    <a:lumMod val="65000"/>
                    <a:lumOff val="35000"/>
                  </a:schemeClr>
                </a:solidFill>
              </a:endParaRPr>
            </a:p>
          </p:txBody>
        </p:sp>
        <p:sp>
          <p:nvSpPr>
            <p:cNvPr id="31" name="Textfeld 30">
              <a:extLst>
                <a:ext uri="{FF2B5EF4-FFF2-40B4-BE49-F238E27FC236}">
                  <a16:creationId xmlns:a16="http://schemas.microsoft.com/office/drawing/2014/main" id="{3ECC984D-4F75-1649-A38D-AA8CAD9CEA48}"/>
                </a:ext>
              </a:extLst>
            </p:cNvPr>
            <p:cNvSpPr txBox="1"/>
            <p:nvPr/>
          </p:nvSpPr>
          <p:spPr>
            <a:xfrm>
              <a:off x="5236922" y="3226494"/>
              <a:ext cx="843564" cy="307777"/>
            </a:xfrm>
            <a:prstGeom prst="rect">
              <a:avLst/>
            </a:prstGeom>
            <a:noFill/>
          </p:spPr>
          <p:txBody>
            <a:bodyPr wrap="none" rtlCol="0">
              <a:spAutoFit/>
            </a:bodyPr>
            <a:lstStyle/>
            <a:p>
              <a:r>
                <a:rPr lang="de-DE" sz="1400" dirty="0" err="1">
                  <a:solidFill>
                    <a:schemeClr val="tx1">
                      <a:lumMod val="65000"/>
                      <a:lumOff val="35000"/>
                    </a:schemeClr>
                  </a:solidFill>
                </a:rPr>
                <a:t>Releaxed</a:t>
              </a:r>
              <a:endParaRPr lang="de-DE" sz="1400" dirty="0">
                <a:solidFill>
                  <a:schemeClr val="tx1">
                    <a:lumMod val="65000"/>
                    <a:lumOff val="35000"/>
                  </a:schemeClr>
                </a:solidFill>
              </a:endParaRPr>
            </a:p>
          </p:txBody>
        </p:sp>
        <p:sp>
          <p:nvSpPr>
            <p:cNvPr id="32" name="Rechteck 31">
              <a:extLst>
                <a:ext uri="{FF2B5EF4-FFF2-40B4-BE49-F238E27FC236}">
                  <a16:creationId xmlns:a16="http://schemas.microsoft.com/office/drawing/2014/main" id="{5AB96125-41E5-2242-9637-D16CAA8926D2}"/>
                </a:ext>
              </a:extLst>
            </p:cNvPr>
            <p:cNvSpPr/>
            <p:nvPr/>
          </p:nvSpPr>
          <p:spPr>
            <a:xfrm>
              <a:off x="5048571" y="1924928"/>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5C23481D-9160-9D42-BF1C-30AD70B388B1}"/>
                </a:ext>
              </a:extLst>
            </p:cNvPr>
            <p:cNvSpPr/>
            <p:nvPr/>
          </p:nvSpPr>
          <p:spPr>
            <a:xfrm>
              <a:off x="5625737" y="2329753"/>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3916D489-0221-174F-BD0D-100C863EB910}"/>
                </a:ext>
              </a:extLst>
            </p:cNvPr>
            <p:cNvSpPr/>
            <p:nvPr/>
          </p:nvSpPr>
          <p:spPr>
            <a:xfrm>
              <a:off x="3769860" y="2727970"/>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EDF015F3-C92E-164D-90D4-A1CBDD72DB8D}"/>
                </a:ext>
              </a:extLst>
            </p:cNvPr>
            <p:cNvSpPr/>
            <p:nvPr/>
          </p:nvSpPr>
          <p:spPr>
            <a:xfrm>
              <a:off x="5296519" y="3495809"/>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4B71127D-6E3B-7146-9664-4015B38CECC6}"/>
                </a:ext>
              </a:extLst>
            </p:cNvPr>
            <p:cNvSpPr/>
            <p:nvPr/>
          </p:nvSpPr>
          <p:spPr>
            <a:xfrm>
              <a:off x="4295060" y="3117186"/>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39CA4FFC-65B1-0A43-B1FC-F028935485F1}"/>
                </a:ext>
              </a:extLst>
            </p:cNvPr>
            <p:cNvSpPr txBox="1"/>
            <p:nvPr/>
          </p:nvSpPr>
          <p:spPr>
            <a:xfrm>
              <a:off x="3456641" y="4100807"/>
              <a:ext cx="1493520" cy="338554"/>
            </a:xfrm>
            <a:prstGeom prst="rect">
              <a:avLst/>
            </a:prstGeom>
            <a:noFill/>
          </p:spPr>
          <p:txBody>
            <a:bodyPr wrap="square" rtlCol="0">
              <a:spAutoFit/>
            </a:bodyPr>
            <a:lstStyle/>
            <a:p>
              <a:r>
                <a:rPr lang="de-DE" sz="1600" b="1" dirty="0">
                  <a:solidFill>
                    <a:srgbClr val="00B0F0"/>
                  </a:solidFill>
                  <a:latin typeface="Helvetica" pitchFamily="2" charset="0"/>
                </a:rPr>
                <a:t>Brands</a:t>
              </a:r>
            </a:p>
          </p:txBody>
        </p:sp>
        <p:sp>
          <p:nvSpPr>
            <p:cNvPr id="43" name="Textfeld 42">
              <a:extLst>
                <a:ext uri="{FF2B5EF4-FFF2-40B4-BE49-F238E27FC236}">
                  <a16:creationId xmlns:a16="http://schemas.microsoft.com/office/drawing/2014/main" id="{17D93923-36FD-1B43-9F55-B23263972C30}"/>
                </a:ext>
              </a:extLst>
            </p:cNvPr>
            <p:cNvSpPr txBox="1"/>
            <p:nvPr/>
          </p:nvSpPr>
          <p:spPr>
            <a:xfrm>
              <a:off x="7556425" y="1252444"/>
              <a:ext cx="1493520" cy="338554"/>
            </a:xfrm>
            <a:prstGeom prst="rect">
              <a:avLst/>
            </a:prstGeom>
            <a:noFill/>
          </p:spPr>
          <p:txBody>
            <a:bodyPr wrap="square" rtlCol="0">
              <a:spAutoFit/>
            </a:bodyPr>
            <a:lstStyle/>
            <a:p>
              <a:r>
                <a:rPr lang="de-DE" sz="1600" b="1" dirty="0">
                  <a:solidFill>
                    <a:srgbClr val="00B0F0"/>
                  </a:solidFill>
                  <a:latin typeface="Helvetica" pitchFamily="2" charset="0"/>
                </a:rPr>
                <a:t>Technology</a:t>
              </a:r>
            </a:p>
          </p:txBody>
        </p:sp>
        <p:sp>
          <p:nvSpPr>
            <p:cNvPr id="44" name="Rechteck 43">
              <a:extLst>
                <a:ext uri="{FF2B5EF4-FFF2-40B4-BE49-F238E27FC236}">
                  <a16:creationId xmlns:a16="http://schemas.microsoft.com/office/drawing/2014/main" id="{AC21594E-03A0-CD4A-977E-30012FF0F6E0}"/>
                </a:ext>
              </a:extLst>
            </p:cNvPr>
            <p:cNvSpPr/>
            <p:nvPr/>
          </p:nvSpPr>
          <p:spPr>
            <a:xfrm>
              <a:off x="7620500" y="1940271"/>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45" name="Textfeld 44">
              <a:extLst>
                <a:ext uri="{FF2B5EF4-FFF2-40B4-BE49-F238E27FC236}">
                  <a16:creationId xmlns:a16="http://schemas.microsoft.com/office/drawing/2014/main" id="{767D0BDF-D23A-3649-970C-5E45D192F1CA}"/>
                </a:ext>
              </a:extLst>
            </p:cNvPr>
            <p:cNvSpPr txBox="1"/>
            <p:nvPr/>
          </p:nvSpPr>
          <p:spPr>
            <a:xfrm>
              <a:off x="7751196" y="1663181"/>
              <a:ext cx="778034" cy="307777"/>
            </a:xfrm>
            <a:prstGeom prst="rect">
              <a:avLst/>
            </a:prstGeom>
            <a:noFill/>
          </p:spPr>
          <p:txBody>
            <a:bodyPr wrap="none" rtlCol="0">
              <a:spAutoFit/>
            </a:bodyPr>
            <a:lstStyle/>
            <a:p>
              <a:r>
                <a:rPr lang="de-DE" sz="1400" dirty="0">
                  <a:solidFill>
                    <a:schemeClr val="tx1">
                      <a:lumMod val="65000"/>
                      <a:lumOff val="35000"/>
                    </a:schemeClr>
                  </a:solidFill>
                </a:rPr>
                <a:t>Internet</a:t>
              </a:r>
            </a:p>
          </p:txBody>
        </p:sp>
        <p:sp>
          <p:nvSpPr>
            <p:cNvPr id="46" name="Rechteck 45">
              <a:extLst>
                <a:ext uri="{FF2B5EF4-FFF2-40B4-BE49-F238E27FC236}">
                  <a16:creationId xmlns:a16="http://schemas.microsoft.com/office/drawing/2014/main" id="{64E48177-1F34-6D45-8F9A-8B3208358739}"/>
                </a:ext>
              </a:extLst>
            </p:cNvPr>
            <p:cNvSpPr/>
            <p:nvPr/>
          </p:nvSpPr>
          <p:spPr>
            <a:xfrm>
              <a:off x="7620500" y="2329109"/>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47" name="Textfeld 46">
              <a:extLst>
                <a:ext uri="{FF2B5EF4-FFF2-40B4-BE49-F238E27FC236}">
                  <a16:creationId xmlns:a16="http://schemas.microsoft.com/office/drawing/2014/main" id="{9D4BA881-2E00-454C-9B62-74CE82470938}"/>
                </a:ext>
              </a:extLst>
            </p:cNvPr>
            <p:cNvSpPr txBox="1"/>
            <p:nvPr/>
          </p:nvSpPr>
          <p:spPr>
            <a:xfrm>
              <a:off x="7751196" y="2052019"/>
              <a:ext cx="1112805" cy="307777"/>
            </a:xfrm>
            <a:prstGeom prst="rect">
              <a:avLst/>
            </a:prstGeom>
            <a:noFill/>
          </p:spPr>
          <p:txBody>
            <a:bodyPr wrap="none" rtlCol="0">
              <a:spAutoFit/>
            </a:bodyPr>
            <a:lstStyle/>
            <a:p>
              <a:r>
                <a:rPr lang="de-DE" sz="1400" dirty="0" err="1">
                  <a:solidFill>
                    <a:schemeClr val="tx1">
                      <a:lumMod val="65000"/>
                      <a:lumOff val="35000"/>
                    </a:schemeClr>
                  </a:solidFill>
                </a:rPr>
                <a:t>Social</a:t>
              </a:r>
              <a:r>
                <a:rPr lang="de-DE" sz="1400" dirty="0">
                  <a:solidFill>
                    <a:schemeClr val="tx1">
                      <a:lumMod val="65000"/>
                      <a:lumOff val="35000"/>
                    </a:schemeClr>
                  </a:solidFill>
                </a:rPr>
                <a:t> Media</a:t>
              </a:r>
            </a:p>
          </p:txBody>
        </p:sp>
        <p:sp>
          <p:nvSpPr>
            <p:cNvPr id="48" name="Rechteck 47">
              <a:extLst>
                <a:ext uri="{FF2B5EF4-FFF2-40B4-BE49-F238E27FC236}">
                  <a16:creationId xmlns:a16="http://schemas.microsoft.com/office/drawing/2014/main" id="{2989FC2B-A1C9-434F-A5D0-ED2BA3417979}"/>
                </a:ext>
              </a:extLst>
            </p:cNvPr>
            <p:cNvSpPr/>
            <p:nvPr/>
          </p:nvSpPr>
          <p:spPr>
            <a:xfrm>
              <a:off x="7620500" y="2737675"/>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49" name="Textfeld 48">
              <a:extLst>
                <a:ext uri="{FF2B5EF4-FFF2-40B4-BE49-F238E27FC236}">
                  <a16:creationId xmlns:a16="http://schemas.microsoft.com/office/drawing/2014/main" id="{4ACF1345-2866-F442-A039-2ED2E92F5149}"/>
                </a:ext>
              </a:extLst>
            </p:cNvPr>
            <p:cNvSpPr txBox="1"/>
            <p:nvPr/>
          </p:nvSpPr>
          <p:spPr>
            <a:xfrm>
              <a:off x="7751196" y="2460585"/>
              <a:ext cx="547650" cy="307777"/>
            </a:xfrm>
            <a:prstGeom prst="rect">
              <a:avLst/>
            </a:prstGeom>
            <a:noFill/>
          </p:spPr>
          <p:txBody>
            <a:bodyPr wrap="none" rtlCol="0">
              <a:spAutoFit/>
            </a:bodyPr>
            <a:lstStyle/>
            <a:p>
              <a:r>
                <a:rPr lang="de-DE" sz="1400" dirty="0">
                  <a:solidFill>
                    <a:schemeClr val="tx1">
                      <a:lumMod val="65000"/>
                      <a:lumOff val="35000"/>
                    </a:schemeClr>
                  </a:solidFill>
                </a:rPr>
                <a:t>Apps</a:t>
              </a:r>
            </a:p>
          </p:txBody>
        </p:sp>
        <p:sp>
          <p:nvSpPr>
            <p:cNvPr id="50" name="Rechteck 49">
              <a:extLst>
                <a:ext uri="{FF2B5EF4-FFF2-40B4-BE49-F238E27FC236}">
                  <a16:creationId xmlns:a16="http://schemas.microsoft.com/office/drawing/2014/main" id="{9A31408F-2F1C-9A4B-BC0A-B159EE057D54}"/>
                </a:ext>
              </a:extLst>
            </p:cNvPr>
            <p:cNvSpPr/>
            <p:nvPr/>
          </p:nvSpPr>
          <p:spPr>
            <a:xfrm>
              <a:off x="7620500" y="3120007"/>
              <a:ext cx="2555631" cy="15498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lumMod val="65000"/>
                    <a:lumOff val="35000"/>
                  </a:schemeClr>
                </a:solidFill>
              </a:endParaRPr>
            </a:p>
          </p:txBody>
        </p:sp>
        <p:sp>
          <p:nvSpPr>
            <p:cNvPr id="51" name="Textfeld 50">
              <a:extLst>
                <a:ext uri="{FF2B5EF4-FFF2-40B4-BE49-F238E27FC236}">
                  <a16:creationId xmlns:a16="http://schemas.microsoft.com/office/drawing/2014/main" id="{82FEE656-6085-A04C-8458-6B00F5F314E9}"/>
                </a:ext>
              </a:extLst>
            </p:cNvPr>
            <p:cNvSpPr txBox="1"/>
            <p:nvPr/>
          </p:nvSpPr>
          <p:spPr>
            <a:xfrm>
              <a:off x="7751196" y="2842917"/>
              <a:ext cx="839140" cy="307777"/>
            </a:xfrm>
            <a:prstGeom prst="rect">
              <a:avLst/>
            </a:prstGeom>
            <a:noFill/>
          </p:spPr>
          <p:txBody>
            <a:bodyPr wrap="none" rtlCol="0">
              <a:spAutoFit/>
            </a:bodyPr>
            <a:lstStyle/>
            <a:p>
              <a:r>
                <a:rPr lang="de-DE" sz="1400" dirty="0">
                  <a:solidFill>
                    <a:schemeClr val="tx1">
                      <a:lumMod val="65000"/>
                      <a:lumOff val="35000"/>
                    </a:schemeClr>
                  </a:solidFill>
                </a:rPr>
                <a:t>Software</a:t>
              </a:r>
            </a:p>
          </p:txBody>
        </p:sp>
        <p:sp>
          <p:nvSpPr>
            <p:cNvPr id="52" name="Rechteck 51">
              <a:extLst>
                <a:ext uri="{FF2B5EF4-FFF2-40B4-BE49-F238E27FC236}">
                  <a16:creationId xmlns:a16="http://schemas.microsoft.com/office/drawing/2014/main" id="{7E90FAE2-B9FF-464C-9EF1-EEE9D817AE2D}"/>
                </a:ext>
              </a:extLst>
            </p:cNvPr>
            <p:cNvSpPr/>
            <p:nvPr/>
          </p:nvSpPr>
          <p:spPr>
            <a:xfrm>
              <a:off x="9883027" y="1930894"/>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24EE9A30-67F6-AB4A-B431-8E27EB05736A}"/>
                </a:ext>
              </a:extLst>
            </p:cNvPr>
            <p:cNvSpPr/>
            <p:nvPr/>
          </p:nvSpPr>
          <p:spPr>
            <a:xfrm>
              <a:off x="9041566" y="2317468"/>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53">
              <a:extLst>
                <a:ext uri="{FF2B5EF4-FFF2-40B4-BE49-F238E27FC236}">
                  <a16:creationId xmlns:a16="http://schemas.microsoft.com/office/drawing/2014/main" id="{70E202A9-324C-214A-A437-04D936C25597}"/>
                </a:ext>
              </a:extLst>
            </p:cNvPr>
            <p:cNvSpPr/>
            <p:nvPr/>
          </p:nvSpPr>
          <p:spPr>
            <a:xfrm>
              <a:off x="8216407" y="2728323"/>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5BB1F6B6-C10A-1442-B052-8AB6059C5029}"/>
                </a:ext>
              </a:extLst>
            </p:cNvPr>
            <p:cNvSpPr/>
            <p:nvPr/>
          </p:nvSpPr>
          <p:spPr>
            <a:xfrm>
              <a:off x="8536221" y="3107431"/>
              <a:ext cx="182382" cy="170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9B770DDA-8004-964A-A41E-673F1566F05F}"/>
                </a:ext>
              </a:extLst>
            </p:cNvPr>
            <p:cNvSpPr/>
            <p:nvPr/>
          </p:nvSpPr>
          <p:spPr>
            <a:xfrm>
              <a:off x="7241841" y="3967141"/>
              <a:ext cx="4707467" cy="245535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sz="1600" dirty="0">
                <a:latin typeface="Helvetica" pitchFamily="2" charset="0"/>
              </a:endParaRPr>
            </a:p>
            <a:p>
              <a:r>
                <a:rPr lang="de-DE" sz="1600" dirty="0">
                  <a:latin typeface="Helvetica" pitchFamily="2" charset="0"/>
                </a:rPr>
                <a:t>      </a:t>
              </a:r>
              <a:r>
                <a:rPr lang="de-DE" sz="1600" b="1" dirty="0">
                  <a:solidFill>
                    <a:srgbClr val="00B0F0"/>
                  </a:solidFill>
                  <a:latin typeface="Helvetica" pitchFamily="2" charset="0"/>
                </a:rPr>
                <a:t>Bio</a:t>
              </a:r>
            </a:p>
            <a:p>
              <a:endParaRPr lang="de-DE" sz="1400" b="1" dirty="0">
                <a:solidFill>
                  <a:srgbClr val="00B0F0"/>
                </a:solidFill>
              </a:endParaRPr>
            </a:p>
            <a:p>
              <a:r>
                <a:rPr lang="en" sz="1400" dirty="0">
                  <a:solidFill>
                    <a:schemeClr val="bg1"/>
                  </a:solidFill>
                </a:rPr>
                <a:t>Christoph is a career starter and expects the birth of his son shortly. He is very anxious to invest his money well so that he can enjoy a carefree life with his family. </a:t>
              </a:r>
            </a:p>
            <a:p>
              <a:endParaRPr lang="en" sz="1400" dirty="0">
                <a:solidFill>
                  <a:schemeClr val="bg1"/>
                </a:solidFill>
              </a:endParaRPr>
            </a:p>
            <a:p>
              <a:r>
                <a:rPr lang="en" sz="1400" dirty="0">
                  <a:solidFill>
                    <a:schemeClr val="bg1"/>
                  </a:solidFill>
                </a:rPr>
                <a:t>Even if he doesn't know much about technology, he uses the Internet a lot and surfs the net. He also has a Facebook account, which he regularly checks.</a:t>
              </a:r>
              <a:endParaRPr lang="de-DE" sz="1400" dirty="0">
                <a:solidFill>
                  <a:schemeClr val="bg1"/>
                </a:solidFill>
              </a:endParaRPr>
            </a:p>
          </p:txBody>
        </p:sp>
        <p:pic>
          <p:nvPicPr>
            <p:cNvPr id="57" name="Grafik 56">
              <a:extLst>
                <a:ext uri="{FF2B5EF4-FFF2-40B4-BE49-F238E27FC236}">
                  <a16:creationId xmlns:a16="http://schemas.microsoft.com/office/drawing/2014/main" id="{4A551865-A32D-9545-A6D0-D7580BEC5F50}"/>
                </a:ext>
              </a:extLst>
            </p:cNvPr>
            <p:cNvPicPr>
              <a:picLocks noChangeAspect="1"/>
            </p:cNvPicPr>
            <p:nvPr/>
          </p:nvPicPr>
          <p:blipFill>
            <a:blip r:embed="rId3"/>
            <a:stretch>
              <a:fillRect/>
            </a:stretch>
          </p:blipFill>
          <p:spPr>
            <a:xfrm>
              <a:off x="3670481" y="5801693"/>
              <a:ext cx="931457" cy="778759"/>
            </a:xfrm>
            <a:prstGeom prst="rect">
              <a:avLst/>
            </a:prstGeom>
          </p:spPr>
        </p:pic>
        <p:pic>
          <p:nvPicPr>
            <p:cNvPr id="59" name="Grafik 58">
              <a:extLst>
                <a:ext uri="{FF2B5EF4-FFF2-40B4-BE49-F238E27FC236}">
                  <a16:creationId xmlns:a16="http://schemas.microsoft.com/office/drawing/2014/main" id="{A27D79F6-B34B-8644-BB44-C9B4CE33D03E}"/>
                </a:ext>
              </a:extLst>
            </p:cNvPr>
            <p:cNvPicPr>
              <a:picLocks noChangeAspect="1"/>
            </p:cNvPicPr>
            <p:nvPr/>
          </p:nvPicPr>
          <p:blipFill>
            <a:blip r:embed="rId4"/>
            <a:stretch>
              <a:fillRect/>
            </a:stretch>
          </p:blipFill>
          <p:spPr>
            <a:xfrm>
              <a:off x="3260092" y="4919981"/>
              <a:ext cx="692150" cy="730250"/>
            </a:xfrm>
            <a:prstGeom prst="rect">
              <a:avLst/>
            </a:prstGeom>
          </p:spPr>
        </p:pic>
        <p:pic>
          <p:nvPicPr>
            <p:cNvPr id="61" name="Grafik 60">
              <a:extLst>
                <a:ext uri="{FF2B5EF4-FFF2-40B4-BE49-F238E27FC236}">
                  <a16:creationId xmlns:a16="http://schemas.microsoft.com/office/drawing/2014/main" id="{7FC5D1E5-CBD4-0E4B-A31F-E4CA14551111}"/>
                </a:ext>
              </a:extLst>
            </p:cNvPr>
            <p:cNvPicPr>
              <a:picLocks noChangeAspect="1"/>
            </p:cNvPicPr>
            <p:nvPr/>
          </p:nvPicPr>
          <p:blipFill>
            <a:blip r:embed="rId5"/>
            <a:stretch>
              <a:fillRect/>
            </a:stretch>
          </p:blipFill>
          <p:spPr>
            <a:xfrm>
              <a:off x="5487925" y="4919432"/>
              <a:ext cx="1092941" cy="725713"/>
            </a:xfrm>
            <a:prstGeom prst="rect">
              <a:avLst/>
            </a:prstGeom>
          </p:spPr>
        </p:pic>
        <p:pic>
          <p:nvPicPr>
            <p:cNvPr id="63" name="Grafik 62">
              <a:extLst>
                <a:ext uri="{FF2B5EF4-FFF2-40B4-BE49-F238E27FC236}">
                  <a16:creationId xmlns:a16="http://schemas.microsoft.com/office/drawing/2014/main" id="{237EBF17-BA4D-154F-AFDA-CC174B4BE84C}"/>
                </a:ext>
              </a:extLst>
            </p:cNvPr>
            <p:cNvPicPr>
              <a:picLocks noChangeAspect="1"/>
            </p:cNvPicPr>
            <p:nvPr/>
          </p:nvPicPr>
          <p:blipFill>
            <a:blip r:embed="rId6"/>
            <a:stretch>
              <a:fillRect/>
            </a:stretch>
          </p:blipFill>
          <p:spPr>
            <a:xfrm>
              <a:off x="4477442" y="4940024"/>
              <a:ext cx="684530" cy="684530"/>
            </a:xfrm>
            <a:prstGeom prst="rect">
              <a:avLst/>
            </a:prstGeom>
          </p:spPr>
        </p:pic>
        <p:pic>
          <p:nvPicPr>
            <p:cNvPr id="64" name="Grafik 63">
              <a:extLst>
                <a:ext uri="{FF2B5EF4-FFF2-40B4-BE49-F238E27FC236}">
                  <a16:creationId xmlns:a16="http://schemas.microsoft.com/office/drawing/2014/main" id="{BBDC2ABE-F4FF-DB4D-9728-C7D5931D313E}"/>
                </a:ext>
              </a:extLst>
            </p:cNvPr>
            <p:cNvPicPr>
              <a:picLocks noChangeAspect="1"/>
            </p:cNvPicPr>
            <p:nvPr/>
          </p:nvPicPr>
          <p:blipFill>
            <a:blip r:embed="rId7"/>
            <a:stretch>
              <a:fillRect/>
            </a:stretch>
          </p:blipFill>
          <p:spPr>
            <a:xfrm>
              <a:off x="4912350" y="5875925"/>
              <a:ext cx="1321862" cy="591533"/>
            </a:xfrm>
            <a:prstGeom prst="rect">
              <a:avLst/>
            </a:prstGeom>
          </p:spPr>
        </p:pic>
      </p:grpSp>
    </p:spTree>
    <p:extLst>
      <p:ext uri="{BB962C8B-B14F-4D97-AF65-F5344CB8AC3E}">
        <p14:creationId xmlns:p14="http://schemas.microsoft.com/office/powerpoint/2010/main" val="136651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E1F045B-E829-794E-9B53-CFEAB5F7441B}"/>
              </a:ext>
            </a:extLst>
          </p:cNvPr>
          <p:cNvPicPr>
            <a:picLocks noChangeAspect="1"/>
          </p:cNvPicPr>
          <p:nvPr/>
        </p:nvPicPr>
        <p:blipFill>
          <a:blip r:embed="rId2"/>
          <a:stretch>
            <a:fillRect/>
          </a:stretch>
        </p:blipFill>
        <p:spPr>
          <a:xfrm>
            <a:off x="6372269" y="1374714"/>
            <a:ext cx="5027611" cy="4361452"/>
          </a:xfrm>
          <a:prstGeom prst="rect">
            <a:avLst/>
          </a:prstGeom>
        </p:spPr>
      </p:pic>
      <p:pic>
        <p:nvPicPr>
          <p:cNvPr id="3" name="Grafik 2">
            <a:extLst>
              <a:ext uri="{FF2B5EF4-FFF2-40B4-BE49-F238E27FC236}">
                <a16:creationId xmlns:a16="http://schemas.microsoft.com/office/drawing/2014/main" id="{82B54F88-38A7-CD43-AD7A-237924E15C0E}"/>
              </a:ext>
            </a:extLst>
          </p:cNvPr>
          <p:cNvPicPr>
            <a:picLocks noChangeAspect="1"/>
          </p:cNvPicPr>
          <p:nvPr/>
        </p:nvPicPr>
        <p:blipFill>
          <a:blip r:embed="rId3"/>
          <a:stretch>
            <a:fillRect/>
          </a:stretch>
        </p:blipFill>
        <p:spPr>
          <a:xfrm>
            <a:off x="1291930" y="1374714"/>
            <a:ext cx="4336223" cy="4108571"/>
          </a:xfrm>
          <a:prstGeom prst="rect">
            <a:avLst/>
          </a:prstGeom>
        </p:spPr>
      </p:pic>
      <p:sp>
        <p:nvSpPr>
          <p:cNvPr id="9" name="Titel 1">
            <a:extLst>
              <a:ext uri="{FF2B5EF4-FFF2-40B4-BE49-F238E27FC236}">
                <a16:creationId xmlns:a16="http://schemas.microsoft.com/office/drawing/2014/main" id="{5674E495-1770-F941-8DDB-41D0054615E2}"/>
              </a:ext>
            </a:extLst>
          </p:cNvPr>
          <p:cNvSpPr txBox="1">
            <a:spLocks/>
          </p:cNvSpPr>
          <p:nvPr/>
        </p:nvSpPr>
        <p:spPr>
          <a:xfrm>
            <a:off x="822158" y="501227"/>
            <a:ext cx="3069904" cy="4835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t>Former </a:t>
            </a:r>
            <a:r>
              <a:rPr lang="de-DE" sz="2400" dirty="0" err="1"/>
              <a:t>planing</a:t>
            </a:r>
            <a:r>
              <a:rPr lang="de-DE" sz="2400" dirty="0"/>
              <a:t> </a:t>
            </a:r>
            <a:r>
              <a:rPr lang="de-DE" sz="2400" dirty="0" err="1"/>
              <a:t>tool</a:t>
            </a:r>
            <a:endParaRPr lang="de-DE" sz="2400" dirty="0"/>
          </a:p>
        </p:txBody>
      </p:sp>
      <p:sp>
        <p:nvSpPr>
          <p:cNvPr id="7" name="Oval 6">
            <a:extLst>
              <a:ext uri="{FF2B5EF4-FFF2-40B4-BE49-F238E27FC236}">
                <a16:creationId xmlns:a16="http://schemas.microsoft.com/office/drawing/2014/main" id="{ADB8DBDE-ECE0-AA40-9F97-074577953F8C}"/>
              </a:ext>
            </a:extLst>
          </p:cNvPr>
          <p:cNvSpPr/>
          <p:nvPr/>
        </p:nvSpPr>
        <p:spPr>
          <a:xfrm>
            <a:off x="1291930" y="1354394"/>
            <a:ext cx="1654470" cy="3626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Oval 12">
            <a:extLst>
              <a:ext uri="{FF2B5EF4-FFF2-40B4-BE49-F238E27FC236}">
                <a16:creationId xmlns:a16="http://schemas.microsoft.com/office/drawing/2014/main" id="{4752E4C5-862B-C746-BBAF-1EF3A555948C}"/>
              </a:ext>
            </a:extLst>
          </p:cNvPr>
          <p:cNvSpPr/>
          <p:nvPr/>
        </p:nvSpPr>
        <p:spPr>
          <a:xfrm>
            <a:off x="2744810" y="4757994"/>
            <a:ext cx="2325030" cy="3626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5" name="Oval 14">
            <a:extLst>
              <a:ext uri="{FF2B5EF4-FFF2-40B4-BE49-F238E27FC236}">
                <a16:creationId xmlns:a16="http://schemas.microsoft.com/office/drawing/2014/main" id="{1153DD7B-80FD-3C4F-9618-3EF6B6BEF23F}"/>
              </a:ext>
            </a:extLst>
          </p:cNvPr>
          <p:cNvSpPr/>
          <p:nvPr/>
        </p:nvSpPr>
        <p:spPr>
          <a:xfrm>
            <a:off x="4119838" y="1347348"/>
            <a:ext cx="1654470" cy="3626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6" name="Oval 15">
            <a:extLst>
              <a:ext uri="{FF2B5EF4-FFF2-40B4-BE49-F238E27FC236}">
                <a16:creationId xmlns:a16="http://schemas.microsoft.com/office/drawing/2014/main" id="{1B8E4F7E-701E-1D44-BC8B-8EC843C040B7}"/>
              </a:ext>
            </a:extLst>
          </p:cNvPr>
          <p:cNvSpPr/>
          <p:nvPr/>
        </p:nvSpPr>
        <p:spPr>
          <a:xfrm>
            <a:off x="1307086" y="5179347"/>
            <a:ext cx="4235110" cy="3626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7" name="Oval 16">
            <a:extLst>
              <a:ext uri="{FF2B5EF4-FFF2-40B4-BE49-F238E27FC236}">
                <a16:creationId xmlns:a16="http://schemas.microsoft.com/office/drawing/2014/main" id="{339AC5DB-ABAB-7D47-AE32-170FA7500BD0}"/>
              </a:ext>
            </a:extLst>
          </p:cNvPr>
          <p:cNvSpPr/>
          <p:nvPr/>
        </p:nvSpPr>
        <p:spPr>
          <a:xfrm>
            <a:off x="6561757" y="1291226"/>
            <a:ext cx="2547619" cy="111345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348668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4F8441-9693-0749-8B1A-80681209FB04}"/>
              </a:ext>
            </a:extLst>
          </p:cNvPr>
          <p:cNvSpPr>
            <a:spLocks noGrp="1"/>
          </p:cNvSpPr>
          <p:nvPr>
            <p:ph type="title"/>
          </p:nvPr>
        </p:nvSpPr>
        <p:spPr/>
        <p:txBody>
          <a:bodyPr/>
          <a:lstStyle/>
          <a:p>
            <a:r>
              <a:rPr lang="de-DE" dirty="0"/>
              <a:t>2. Iteration: Test design </a:t>
            </a:r>
          </a:p>
        </p:txBody>
      </p:sp>
      <p:sp>
        <p:nvSpPr>
          <p:cNvPr id="3" name="Inhaltsplatzhalter 2">
            <a:extLst>
              <a:ext uri="{FF2B5EF4-FFF2-40B4-BE49-F238E27FC236}">
                <a16:creationId xmlns:a16="http://schemas.microsoft.com/office/drawing/2014/main" id="{A23A7787-DB4C-C04B-A470-F57D8FE316DF}"/>
              </a:ext>
            </a:extLst>
          </p:cNvPr>
          <p:cNvSpPr txBox="1">
            <a:spLocks/>
          </p:cNvSpPr>
          <p:nvPr/>
        </p:nvSpPr>
        <p:spPr>
          <a:xfrm>
            <a:off x="838200" y="1825625"/>
            <a:ext cx="10515600" cy="4667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err="1"/>
              <a:t>Between-Subjects</a:t>
            </a:r>
            <a:r>
              <a:rPr lang="de-DE" sz="2400" b="1" dirty="0"/>
              <a:t>: </a:t>
            </a:r>
            <a:endParaRPr lang="de-DE" sz="2400" b="1" dirty="0">
              <a:effectLst/>
            </a:endParaRPr>
          </a:p>
          <a:p>
            <a:pPr marL="0" indent="0">
              <a:buNone/>
            </a:pPr>
            <a:r>
              <a:rPr lang="de-DE" sz="2400" dirty="0"/>
              <a:t>−  </a:t>
            </a:r>
            <a:r>
              <a:rPr lang="de-DE" sz="2400" dirty="0" err="1"/>
              <a:t>old</a:t>
            </a:r>
            <a:r>
              <a:rPr lang="de-DE" sz="2400" dirty="0"/>
              <a:t> vs. </a:t>
            </a:r>
            <a:r>
              <a:rPr lang="de-DE" sz="2400" dirty="0" err="1"/>
              <a:t>new</a:t>
            </a:r>
            <a:r>
              <a:rPr lang="de-DE" sz="2400" dirty="0"/>
              <a:t> </a:t>
            </a:r>
            <a:r>
              <a:rPr lang="de-DE" sz="2400" dirty="0" err="1"/>
              <a:t>tool</a:t>
            </a:r>
            <a:r>
              <a:rPr lang="de-DE" sz="2400" dirty="0"/>
              <a:t> </a:t>
            </a:r>
          </a:p>
          <a:p>
            <a:pPr marL="0" indent="0">
              <a:buNone/>
            </a:pPr>
            <a:endParaRPr lang="de-DE" sz="2400" dirty="0">
              <a:effectLst/>
            </a:endParaRPr>
          </a:p>
          <a:p>
            <a:pPr marL="0" indent="0">
              <a:buNone/>
            </a:pPr>
            <a:r>
              <a:rPr lang="de-DE" sz="2400" b="1" dirty="0" err="1"/>
              <a:t>Dependent</a:t>
            </a:r>
            <a:r>
              <a:rPr lang="de-DE" sz="2400" b="1" dirty="0"/>
              <a:t> variables :</a:t>
            </a:r>
          </a:p>
          <a:p>
            <a:pPr marL="0" indent="0">
              <a:buNone/>
            </a:pPr>
            <a:r>
              <a:rPr lang="de-DE" sz="2400" dirty="0"/>
              <a:t>−  </a:t>
            </a:r>
            <a:r>
              <a:rPr lang="de-DE" sz="2400" dirty="0" err="1"/>
              <a:t>Workload</a:t>
            </a:r>
            <a:r>
              <a:rPr lang="de-DE" sz="2400" dirty="0"/>
              <a:t> (NASA TLX)</a:t>
            </a:r>
          </a:p>
          <a:p>
            <a:pPr marL="0" indent="0">
              <a:buNone/>
            </a:pPr>
            <a:r>
              <a:rPr lang="de-DE" sz="2400" dirty="0"/>
              <a:t>−  UX (</a:t>
            </a:r>
            <a:r>
              <a:rPr lang="de-DE" sz="2400" dirty="0" err="1"/>
              <a:t>meCUE</a:t>
            </a:r>
            <a:r>
              <a:rPr lang="de-DE" sz="2400" dirty="0"/>
              <a:t>)</a:t>
            </a:r>
          </a:p>
          <a:p>
            <a:pPr marL="0" indent="0">
              <a:buNone/>
            </a:pPr>
            <a:r>
              <a:rPr lang="de-DE" sz="2400" dirty="0"/>
              <a:t>−  Additional </a:t>
            </a:r>
            <a:r>
              <a:rPr lang="de-DE" sz="2400" dirty="0" err="1"/>
              <a:t>comments</a:t>
            </a:r>
            <a:endParaRPr lang="de-DE" sz="2400" dirty="0"/>
          </a:p>
          <a:p>
            <a:pPr marL="0" indent="0">
              <a:buNone/>
            </a:pPr>
            <a:endParaRPr lang="de-DE" sz="2400" dirty="0"/>
          </a:p>
          <a:p>
            <a:pPr marL="0" indent="0">
              <a:buNone/>
            </a:pPr>
            <a:r>
              <a:rPr lang="de-DE" sz="2400" b="1" dirty="0"/>
              <a:t>Further </a:t>
            </a:r>
            <a:r>
              <a:rPr lang="de-DE" sz="2400" b="1" dirty="0" err="1"/>
              <a:t>evaluation</a:t>
            </a:r>
            <a:r>
              <a:rPr lang="de-DE" sz="2400" b="1" dirty="0"/>
              <a:t>: </a:t>
            </a:r>
          </a:p>
          <a:p>
            <a:pPr marL="0" indent="0">
              <a:buNone/>
            </a:pPr>
            <a:r>
              <a:rPr lang="de-DE" sz="2400" dirty="0"/>
              <a:t>−  KPIs (</a:t>
            </a:r>
            <a:r>
              <a:rPr lang="de-DE" sz="2400" dirty="0" err="1"/>
              <a:t>conversion</a:t>
            </a:r>
            <a:r>
              <a:rPr lang="de-DE" sz="2400" dirty="0"/>
              <a:t> rate, </a:t>
            </a:r>
            <a:r>
              <a:rPr lang="de-DE" sz="2400" dirty="0" err="1"/>
              <a:t>drop</a:t>
            </a:r>
            <a:r>
              <a:rPr lang="de-DE" sz="2400" dirty="0"/>
              <a:t>-off rate &amp; </a:t>
            </a:r>
            <a:r>
              <a:rPr lang="de-DE" sz="2400" dirty="0" err="1"/>
              <a:t>chat</a:t>
            </a:r>
            <a:r>
              <a:rPr lang="de-DE" sz="2400" dirty="0"/>
              <a:t> </a:t>
            </a:r>
            <a:r>
              <a:rPr lang="de-DE" sz="2400" dirty="0" err="1"/>
              <a:t>requests</a:t>
            </a:r>
            <a:r>
              <a:rPr lang="de-DE" sz="2400" dirty="0"/>
              <a:t>)</a:t>
            </a:r>
          </a:p>
          <a:p>
            <a:pPr marL="0" indent="0">
              <a:buNone/>
            </a:pPr>
            <a:endParaRPr lang="de-DE" sz="2400" dirty="0"/>
          </a:p>
          <a:p>
            <a:pPr marL="0" indent="0">
              <a:buNone/>
            </a:pPr>
            <a:endParaRPr lang="de-DE" sz="2400" dirty="0"/>
          </a:p>
          <a:p>
            <a:pPr marL="0" indent="0">
              <a:buNone/>
            </a:pPr>
            <a:endParaRPr lang="de-DE" dirty="0"/>
          </a:p>
          <a:p>
            <a:pPr marL="0" indent="0">
              <a:buNone/>
            </a:pPr>
            <a:endParaRPr lang="de-DE" dirty="0"/>
          </a:p>
          <a:p>
            <a:pPr marL="0" indent="0">
              <a:buNone/>
            </a:pPr>
            <a:endParaRPr lang="de-DE" dirty="0"/>
          </a:p>
          <a:p>
            <a:pPr marL="0" indent="0">
              <a:buNone/>
            </a:pPr>
            <a:endParaRPr lang="de-DE" dirty="0">
              <a:effectLst/>
            </a:endParaRPr>
          </a:p>
          <a:p>
            <a:endParaRPr lang="de-DE" dirty="0"/>
          </a:p>
        </p:txBody>
      </p:sp>
    </p:spTree>
    <p:extLst>
      <p:ext uri="{BB962C8B-B14F-4D97-AF65-F5344CB8AC3E}">
        <p14:creationId xmlns:p14="http://schemas.microsoft.com/office/powerpoint/2010/main" val="76397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F9B32562-8B1C-F549-8C41-2892297CCD7B}"/>
              </a:ext>
            </a:extLst>
          </p:cNvPr>
          <p:cNvPicPr>
            <a:picLocks noChangeAspect="1"/>
          </p:cNvPicPr>
          <p:nvPr/>
        </p:nvPicPr>
        <p:blipFill>
          <a:blip r:embed="rId2"/>
          <a:stretch>
            <a:fillRect/>
          </a:stretch>
        </p:blipFill>
        <p:spPr>
          <a:xfrm>
            <a:off x="6256859" y="979045"/>
            <a:ext cx="2648371" cy="2655009"/>
          </a:xfrm>
          <a:prstGeom prst="rect">
            <a:avLst/>
          </a:prstGeom>
        </p:spPr>
      </p:pic>
      <p:sp>
        <p:nvSpPr>
          <p:cNvPr id="15" name="Titel 1">
            <a:extLst>
              <a:ext uri="{FF2B5EF4-FFF2-40B4-BE49-F238E27FC236}">
                <a16:creationId xmlns:a16="http://schemas.microsoft.com/office/drawing/2014/main" id="{A75BDBB3-CAEB-F24C-8215-C554480F6D06}"/>
              </a:ext>
            </a:extLst>
          </p:cNvPr>
          <p:cNvSpPr txBox="1">
            <a:spLocks/>
          </p:cNvSpPr>
          <p:nvPr/>
        </p:nvSpPr>
        <p:spPr>
          <a:xfrm>
            <a:off x="527538" y="4756638"/>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dirty="0"/>
              <a:t>Finales </a:t>
            </a:r>
            <a:r>
              <a:rPr lang="en-US" sz="5400" dirty="0" err="1"/>
              <a:t>Planungstool</a:t>
            </a:r>
            <a:endParaRPr lang="en-US" sz="5400" dirty="0"/>
          </a:p>
        </p:txBody>
      </p:sp>
      <p:pic>
        <p:nvPicPr>
          <p:cNvPr id="5" name="Grafik 4" descr="Ein Bild, das Screenshot enthält.&#10;&#10;Automatisch generierte Beschreibung">
            <a:extLst>
              <a:ext uri="{FF2B5EF4-FFF2-40B4-BE49-F238E27FC236}">
                <a16:creationId xmlns:a16="http://schemas.microsoft.com/office/drawing/2014/main" id="{8902E5C4-AF4C-E444-8E25-641B3CB77D02}"/>
              </a:ext>
            </a:extLst>
          </p:cNvPr>
          <p:cNvPicPr>
            <a:picLocks noChangeAspect="1"/>
          </p:cNvPicPr>
          <p:nvPr/>
        </p:nvPicPr>
        <p:blipFill>
          <a:blip r:embed="rId3"/>
          <a:stretch>
            <a:fillRect/>
          </a:stretch>
        </p:blipFill>
        <p:spPr>
          <a:xfrm>
            <a:off x="320041" y="1010057"/>
            <a:ext cx="2659472" cy="2592984"/>
          </a:xfrm>
          <a:prstGeom prst="rect">
            <a:avLst/>
          </a:prstGeom>
        </p:spPr>
      </p:pic>
      <p:pic>
        <p:nvPicPr>
          <p:cNvPr id="9" name="Grafik 8" descr="Ein Bild, das Screenshot enthält.&#10;&#10;Automatisch generierte Beschreibung">
            <a:extLst>
              <a:ext uri="{FF2B5EF4-FFF2-40B4-BE49-F238E27FC236}">
                <a16:creationId xmlns:a16="http://schemas.microsoft.com/office/drawing/2014/main" id="{570C0E83-9008-6C4E-9A21-DE8413B183CE}"/>
              </a:ext>
            </a:extLst>
          </p:cNvPr>
          <p:cNvPicPr>
            <a:picLocks noChangeAspect="1"/>
          </p:cNvPicPr>
          <p:nvPr/>
        </p:nvPicPr>
        <p:blipFill>
          <a:blip r:embed="rId4"/>
          <a:stretch>
            <a:fillRect/>
          </a:stretch>
        </p:blipFill>
        <p:spPr>
          <a:xfrm>
            <a:off x="3324244" y="307731"/>
            <a:ext cx="2578475" cy="3997637"/>
          </a:xfrm>
          <a:prstGeom prst="rect">
            <a:avLst/>
          </a:prstGeom>
        </p:spPr>
      </p:pic>
      <p:pic>
        <p:nvPicPr>
          <p:cNvPr id="7" name="Grafik 6" descr="Ein Bild, das Screenshot enthält.&#10;&#10;Automatisch generierte Beschreibung">
            <a:extLst>
              <a:ext uri="{FF2B5EF4-FFF2-40B4-BE49-F238E27FC236}">
                <a16:creationId xmlns:a16="http://schemas.microsoft.com/office/drawing/2014/main" id="{5D4701CB-5111-1948-A56F-23CDD37C0E50}"/>
              </a:ext>
            </a:extLst>
          </p:cNvPr>
          <p:cNvPicPr>
            <a:picLocks noChangeAspect="1"/>
          </p:cNvPicPr>
          <p:nvPr/>
        </p:nvPicPr>
        <p:blipFill>
          <a:blip r:embed="rId5"/>
          <a:stretch>
            <a:fillRect/>
          </a:stretch>
        </p:blipFill>
        <p:spPr>
          <a:xfrm>
            <a:off x="9225269" y="1024540"/>
            <a:ext cx="2648372" cy="2608646"/>
          </a:xfrm>
          <a:prstGeom prst="rect">
            <a:avLst/>
          </a:prstGeom>
        </p:spPr>
      </p:pic>
    </p:spTree>
    <p:extLst>
      <p:ext uri="{BB962C8B-B14F-4D97-AF65-F5344CB8AC3E}">
        <p14:creationId xmlns:p14="http://schemas.microsoft.com/office/powerpoint/2010/main" val="614526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A80CFB-896D-8B41-B72E-44C8386B91D4}"/>
              </a:ext>
            </a:extLst>
          </p:cNvPr>
          <p:cNvSpPr>
            <a:spLocks noGrp="1"/>
          </p:cNvSpPr>
          <p:nvPr>
            <p:ph type="title"/>
          </p:nvPr>
        </p:nvSpPr>
        <p:spPr/>
        <p:txBody>
          <a:bodyPr/>
          <a:lstStyle/>
          <a:p>
            <a:r>
              <a:rPr lang="de-DE" dirty="0"/>
              <a:t>3 Tasks</a:t>
            </a:r>
          </a:p>
        </p:txBody>
      </p:sp>
      <p:sp>
        <p:nvSpPr>
          <p:cNvPr id="3" name="Inhaltsplatzhalter 2">
            <a:extLst>
              <a:ext uri="{FF2B5EF4-FFF2-40B4-BE49-F238E27FC236}">
                <a16:creationId xmlns:a16="http://schemas.microsoft.com/office/drawing/2014/main" id="{843707A9-9910-0548-8456-813780392C78}"/>
              </a:ext>
            </a:extLst>
          </p:cNvPr>
          <p:cNvSpPr>
            <a:spLocks noGrp="1"/>
          </p:cNvSpPr>
          <p:nvPr>
            <p:ph idx="1"/>
          </p:nvPr>
        </p:nvSpPr>
        <p:spPr/>
        <p:txBody>
          <a:bodyPr/>
          <a:lstStyle/>
          <a:p>
            <a:pPr marL="514350" indent="-514350">
              <a:buFont typeface="+mj-lt"/>
              <a:buAutoNum type="arabicPeriod"/>
            </a:pPr>
            <a:r>
              <a:rPr lang="de-DE" dirty="0" err="1"/>
              <a:t>Comparison</a:t>
            </a:r>
            <a:r>
              <a:rPr lang="de-DE" dirty="0"/>
              <a:t> </a:t>
            </a:r>
            <a:r>
              <a:rPr lang="de-DE" dirty="0" err="1"/>
              <a:t>of</a:t>
            </a:r>
            <a:r>
              <a:rPr lang="de-DE" dirty="0"/>
              <a:t> </a:t>
            </a:r>
            <a:r>
              <a:rPr lang="de-DE" dirty="0" err="1"/>
              <a:t>two</a:t>
            </a:r>
            <a:r>
              <a:rPr lang="de-DE" dirty="0"/>
              <a:t> potential </a:t>
            </a:r>
            <a:r>
              <a:rPr lang="de-DE" dirty="0" err="1"/>
              <a:t>landing</a:t>
            </a:r>
            <a:r>
              <a:rPr lang="de-DE" dirty="0"/>
              <a:t> </a:t>
            </a:r>
            <a:r>
              <a:rPr lang="de-DE" dirty="0" err="1"/>
              <a:t>pages</a:t>
            </a:r>
            <a:endParaRPr lang="de-DE" dirty="0"/>
          </a:p>
          <a:p>
            <a:pPr marL="514350" indent="-514350">
              <a:buFont typeface="+mj-lt"/>
              <a:buAutoNum type="arabicPeriod"/>
            </a:pPr>
            <a:r>
              <a:rPr lang="de-DE" dirty="0"/>
              <a:t>Workflow </a:t>
            </a:r>
            <a:r>
              <a:rPr lang="de-DE" dirty="0" err="1"/>
              <a:t>improvement</a:t>
            </a:r>
            <a:r>
              <a:rPr lang="de-DE" dirty="0"/>
              <a:t> (</a:t>
            </a:r>
            <a:r>
              <a:rPr lang="de-DE" dirty="0" err="1"/>
              <a:t>new</a:t>
            </a:r>
            <a:r>
              <a:rPr lang="de-DE" dirty="0"/>
              <a:t> </a:t>
            </a:r>
            <a:r>
              <a:rPr lang="de-DE" dirty="0" err="1"/>
              <a:t>customers</a:t>
            </a:r>
            <a:r>
              <a:rPr lang="de-DE" dirty="0"/>
              <a:t>) </a:t>
            </a:r>
          </a:p>
          <a:p>
            <a:pPr marL="514350" indent="-514350">
              <a:buFont typeface="+mj-lt"/>
              <a:buAutoNum type="arabicPeriod"/>
            </a:pPr>
            <a:r>
              <a:rPr lang="de-DE" dirty="0" err="1"/>
              <a:t>Improve</a:t>
            </a:r>
            <a:r>
              <a:rPr lang="de-DE" dirty="0"/>
              <a:t> </a:t>
            </a:r>
            <a:r>
              <a:rPr lang="de-DE" dirty="0" err="1"/>
              <a:t>usability</a:t>
            </a:r>
            <a:r>
              <a:rPr lang="de-DE" dirty="0"/>
              <a:t> </a:t>
            </a:r>
            <a:r>
              <a:rPr lang="de-DE" dirty="0" err="1"/>
              <a:t>of</a:t>
            </a:r>
            <a:r>
              <a:rPr lang="de-DE" dirty="0"/>
              <a:t> </a:t>
            </a:r>
            <a:r>
              <a:rPr lang="de-DE" dirty="0" err="1"/>
              <a:t>the</a:t>
            </a:r>
            <a:r>
              <a:rPr lang="de-DE" dirty="0"/>
              <a:t> </a:t>
            </a:r>
            <a:r>
              <a:rPr lang="de-DE" dirty="0" err="1"/>
              <a:t>website</a:t>
            </a:r>
            <a:r>
              <a:rPr lang="de-DE" dirty="0"/>
              <a:t> (</a:t>
            </a:r>
            <a:r>
              <a:rPr lang="de-DE" dirty="0" err="1"/>
              <a:t>ease</a:t>
            </a:r>
            <a:r>
              <a:rPr lang="de-DE" dirty="0"/>
              <a:t> </a:t>
            </a:r>
            <a:r>
              <a:rPr lang="de-DE" dirty="0" err="1"/>
              <a:t>of</a:t>
            </a:r>
            <a:r>
              <a:rPr lang="de-DE" dirty="0"/>
              <a:t> </a:t>
            </a:r>
            <a:r>
              <a:rPr lang="de-DE" dirty="0" err="1"/>
              <a:t>use</a:t>
            </a:r>
            <a:r>
              <a:rPr lang="de-DE" dirty="0"/>
              <a:t>)</a:t>
            </a:r>
          </a:p>
        </p:txBody>
      </p:sp>
    </p:spTree>
    <p:extLst>
      <p:ext uri="{BB962C8B-B14F-4D97-AF65-F5344CB8AC3E}">
        <p14:creationId xmlns:p14="http://schemas.microsoft.com/office/powerpoint/2010/main" val="386052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980D3E72-8AA8-A24B-9A5F-EF5397E8989B}"/>
              </a:ext>
            </a:extLst>
          </p:cNvPr>
          <p:cNvPicPr>
            <a:picLocks noChangeAspect="1"/>
          </p:cNvPicPr>
          <p:nvPr/>
        </p:nvPicPr>
        <p:blipFill>
          <a:blip r:embed="rId2"/>
          <a:stretch>
            <a:fillRect/>
          </a:stretch>
        </p:blipFill>
        <p:spPr>
          <a:xfrm>
            <a:off x="484880" y="1616926"/>
            <a:ext cx="3472209" cy="5241073"/>
          </a:xfrm>
          <a:prstGeom prst="rect">
            <a:avLst/>
          </a:prstGeom>
          <a:ln>
            <a:solidFill>
              <a:schemeClr val="tx1"/>
            </a:solidFill>
          </a:ln>
        </p:spPr>
      </p:pic>
      <p:pic>
        <p:nvPicPr>
          <p:cNvPr id="3" name="Grafik 2" descr="Ein Bild, das Screenshot enthält.&#10;&#10;Automatisch generierte Beschreibung">
            <a:extLst>
              <a:ext uri="{FF2B5EF4-FFF2-40B4-BE49-F238E27FC236}">
                <a16:creationId xmlns:a16="http://schemas.microsoft.com/office/drawing/2014/main" id="{CA62CD9E-2B47-CF46-BE0A-383971D3A930}"/>
              </a:ext>
            </a:extLst>
          </p:cNvPr>
          <p:cNvPicPr>
            <a:picLocks noChangeAspect="1"/>
          </p:cNvPicPr>
          <p:nvPr/>
        </p:nvPicPr>
        <p:blipFill>
          <a:blip r:embed="rId3"/>
          <a:stretch>
            <a:fillRect/>
          </a:stretch>
        </p:blipFill>
        <p:spPr>
          <a:xfrm>
            <a:off x="8195603" y="1616925"/>
            <a:ext cx="3511517" cy="5241074"/>
          </a:xfrm>
          <a:prstGeom prst="rect">
            <a:avLst/>
          </a:prstGeom>
          <a:ln>
            <a:solidFill>
              <a:schemeClr val="tx1"/>
            </a:solidFill>
          </a:ln>
        </p:spPr>
      </p:pic>
      <p:sp>
        <p:nvSpPr>
          <p:cNvPr id="6" name="Titel 5">
            <a:extLst>
              <a:ext uri="{FF2B5EF4-FFF2-40B4-BE49-F238E27FC236}">
                <a16:creationId xmlns:a16="http://schemas.microsoft.com/office/drawing/2014/main" id="{C18E88C0-9686-EC4B-A86F-51D2D4472F0F}"/>
              </a:ext>
            </a:extLst>
          </p:cNvPr>
          <p:cNvSpPr>
            <a:spLocks noGrp="1"/>
          </p:cNvSpPr>
          <p:nvPr>
            <p:ph type="title"/>
          </p:nvPr>
        </p:nvSpPr>
        <p:spPr>
          <a:xfrm>
            <a:off x="873789" y="370762"/>
            <a:ext cx="11071302" cy="1325563"/>
          </a:xfrm>
        </p:spPr>
        <p:txBody>
          <a:bodyPr anchor="t">
            <a:normAutofit fontScale="90000"/>
          </a:bodyPr>
          <a:lstStyle/>
          <a:p>
            <a:r>
              <a:rPr lang="de-DE" sz="2000" dirty="0"/>
              <a:t>The </a:t>
            </a:r>
            <a:r>
              <a:rPr lang="de-DE" sz="2000" dirty="0" err="1"/>
              <a:t>first</a:t>
            </a:r>
            <a:r>
              <a:rPr lang="de-DE" sz="2000" dirty="0"/>
              <a:t> </a:t>
            </a:r>
            <a:r>
              <a:rPr lang="de-DE" sz="2000" dirty="0" err="1"/>
              <a:t>task</a:t>
            </a:r>
            <a:r>
              <a:rPr lang="de-DE" sz="2000" dirty="0"/>
              <a:t> was </a:t>
            </a:r>
            <a:r>
              <a:rPr lang="de-DE" sz="2000" dirty="0" err="1"/>
              <a:t>to</a:t>
            </a:r>
            <a:r>
              <a:rPr lang="de-DE" sz="2000" dirty="0"/>
              <a:t> </a:t>
            </a:r>
            <a:r>
              <a:rPr lang="de-DE" sz="2000" dirty="0" err="1"/>
              <a:t>compare</a:t>
            </a:r>
            <a:r>
              <a:rPr lang="de-DE" sz="2000" dirty="0"/>
              <a:t> </a:t>
            </a:r>
            <a:r>
              <a:rPr lang="de-DE" sz="2000" dirty="0" err="1"/>
              <a:t>two</a:t>
            </a:r>
            <a:r>
              <a:rPr lang="de-DE" sz="2000" dirty="0"/>
              <a:t> </a:t>
            </a:r>
            <a:r>
              <a:rPr lang="de-DE" sz="2000" dirty="0" err="1"/>
              <a:t>possible</a:t>
            </a:r>
            <a:r>
              <a:rPr lang="de-DE" sz="2000" dirty="0"/>
              <a:t> </a:t>
            </a:r>
            <a:r>
              <a:rPr lang="de-DE" sz="2000" dirty="0" err="1"/>
              <a:t>landing</a:t>
            </a:r>
            <a:r>
              <a:rPr lang="de-DE" sz="2000" dirty="0"/>
              <a:t> </a:t>
            </a:r>
            <a:r>
              <a:rPr lang="de-DE" sz="2000" dirty="0" err="1"/>
              <a:t>pages</a:t>
            </a:r>
            <a:r>
              <a:rPr lang="de-DE" sz="2000" dirty="0"/>
              <a:t>. </a:t>
            </a:r>
            <a:r>
              <a:rPr lang="de-DE" sz="2000" dirty="0" err="1"/>
              <a:t>Two</a:t>
            </a:r>
            <a:r>
              <a:rPr lang="de-DE" sz="2000" dirty="0"/>
              <a:t> </a:t>
            </a:r>
            <a:r>
              <a:rPr lang="de-DE" sz="2000" dirty="0" err="1"/>
              <a:t>identical</a:t>
            </a:r>
            <a:r>
              <a:rPr lang="de-DE" sz="2000" dirty="0"/>
              <a:t> </a:t>
            </a:r>
            <a:r>
              <a:rPr lang="de-DE" sz="2000" dirty="0" err="1"/>
              <a:t>prototypes</a:t>
            </a:r>
            <a:r>
              <a:rPr lang="de-DE" sz="2000" dirty="0"/>
              <a:t> </a:t>
            </a:r>
            <a:r>
              <a:rPr lang="de-DE" sz="2000" dirty="0" err="1"/>
              <a:t>were</a:t>
            </a:r>
            <a:r>
              <a:rPr lang="de-DE" sz="2000" dirty="0"/>
              <a:t> </a:t>
            </a:r>
            <a:r>
              <a:rPr lang="de-DE" sz="2000" dirty="0" err="1"/>
              <a:t>created</a:t>
            </a:r>
            <a:r>
              <a:rPr lang="de-DE" sz="2000" dirty="0"/>
              <a:t> </a:t>
            </a:r>
            <a:r>
              <a:rPr lang="de-DE" sz="2000" dirty="0" err="1"/>
              <a:t>and</a:t>
            </a:r>
            <a:r>
              <a:rPr lang="de-DE" sz="2000" dirty="0"/>
              <a:t> </a:t>
            </a:r>
            <a:r>
              <a:rPr lang="de-DE" sz="2000" dirty="0" err="1"/>
              <a:t>compared</a:t>
            </a:r>
            <a:r>
              <a:rPr lang="de-DE" sz="2000" dirty="0"/>
              <a:t>. </a:t>
            </a:r>
            <a:br>
              <a:rPr lang="de-DE" sz="2000" dirty="0"/>
            </a:br>
            <a:br>
              <a:rPr lang="de-DE" sz="2000" dirty="0"/>
            </a:br>
            <a:r>
              <a:rPr lang="de-DE" sz="2000" dirty="0" err="1"/>
              <a:t>For</a:t>
            </a:r>
            <a:r>
              <a:rPr lang="de-DE" sz="2000" dirty="0"/>
              <a:t> </a:t>
            </a:r>
            <a:r>
              <a:rPr lang="de-DE" sz="2000" dirty="0" err="1"/>
              <a:t>the</a:t>
            </a:r>
            <a:r>
              <a:rPr lang="de-DE" sz="2000" dirty="0"/>
              <a:t> </a:t>
            </a:r>
            <a:r>
              <a:rPr lang="de-DE" sz="2000" dirty="0" err="1"/>
              <a:t>comparison</a:t>
            </a:r>
            <a:r>
              <a:rPr lang="de-DE" sz="2000" dirty="0"/>
              <a:t>, </a:t>
            </a:r>
            <a:r>
              <a:rPr lang="de-DE" sz="2000" dirty="0" err="1"/>
              <a:t>the</a:t>
            </a:r>
            <a:r>
              <a:rPr lang="de-DE" sz="2000" dirty="0"/>
              <a:t> </a:t>
            </a:r>
            <a:r>
              <a:rPr lang="de-DE" sz="2000" dirty="0" err="1"/>
              <a:t>test</a:t>
            </a:r>
            <a:r>
              <a:rPr lang="de-DE" sz="2000" dirty="0"/>
              <a:t> </a:t>
            </a:r>
            <a:r>
              <a:rPr lang="de-DE" sz="2000" dirty="0" err="1"/>
              <a:t>subjects</a:t>
            </a:r>
            <a:r>
              <a:rPr lang="de-DE" sz="2000" dirty="0"/>
              <a:t> (</a:t>
            </a:r>
            <a:r>
              <a:rPr lang="de-DE" sz="2000" dirty="0" err="1"/>
              <a:t>existing</a:t>
            </a:r>
            <a:r>
              <a:rPr lang="de-DE" sz="2000" dirty="0"/>
              <a:t> </a:t>
            </a:r>
            <a:r>
              <a:rPr lang="de-DE" sz="2000" dirty="0" err="1"/>
              <a:t>customers</a:t>
            </a:r>
            <a:r>
              <a:rPr lang="de-DE" sz="2000" dirty="0"/>
              <a:t>) </a:t>
            </a:r>
            <a:r>
              <a:rPr lang="de-DE" sz="2000" dirty="0" err="1"/>
              <a:t>should</a:t>
            </a:r>
            <a:r>
              <a:rPr lang="de-DE" sz="2000" dirty="0"/>
              <a:t> </a:t>
            </a:r>
            <a:r>
              <a:rPr lang="de-DE" sz="2000" dirty="0" err="1"/>
              <a:t>complete</a:t>
            </a:r>
            <a:r>
              <a:rPr lang="de-DE" sz="2000" dirty="0"/>
              <a:t> </a:t>
            </a:r>
            <a:r>
              <a:rPr lang="de-DE" sz="2000" dirty="0" err="1"/>
              <a:t>selected</a:t>
            </a:r>
            <a:r>
              <a:rPr lang="de-DE" sz="2000" dirty="0"/>
              <a:t> </a:t>
            </a:r>
            <a:r>
              <a:rPr lang="de-DE" sz="2000" dirty="0" err="1"/>
              <a:t>test</a:t>
            </a:r>
            <a:r>
              <a:rPr lang="de-DE" sz="2000" dirty="0"/>
              <a:t> </a:t>
            </a:r>
            <a:r>
              <a:rPr lang="de-DE" sz="2000" dirty="0" err="1"/>
              <a:t>tasks</a:t>
            </a:r>
            <a:r>
              <a:rPr lang="de-DE" sz="2000" dirty="0"/>
              <a:t> </a:t>
            </a:r>
            <a:r>
              <a:rPr lang="de-DE" sz="2000" dirty="0" err="1"/>
              <a:t>and</a:t>
            </a:r>
            <a:r>
              <a:rPr lang="de-DE" sz="2000" dirty="0"/>
              <a:t> </a:t>
            </a:r>
            <a:r>
              <a:rPr lang="de-DE" sz="2000" dirty="0" err="1"/>
              <a:t>then</a:t>
            </a:r>
            <a:r>
              <a:rPr lang="de-DE" sz="2000" dirty="0"/>
              <a:t> </a:t>
            </a:r>
            <a:r>
              <a:rPr lang="de-DE" sz="2000" dirty="0" err="1"/>
              <a:t>subjectively</a:t>
            </a:r>
            <a:r>
              <a:rPr lang="de-DE" sz="2000" dirty="0"/>
              <a:t> </a:t>
            </a:r>
            <a:r>
              <a:rPr lang="de-DE" sz="2000" dirty="0" err="1"/>
              <a:t>evaluate</a:t>
            </a:r>
            <a:r>
              <a:rPr lang="de-DE" sz="2000" dirty="0"/>
              <a:t> </a:t>
            </a:r>
            <a:r>
              <a:rPr lang="de-DE" sz="2000" dirty="0" err="1"/>
              <a:t>the</a:t>
            </a:r>
            <a:r>
              <a:rPr lang="de-DE" sz="2000" dirty="0"/>
              <a:t> </a:t>
            </a:r>
            <a:r>
              <a:rPr lang="de-DE" sz="2000" dirty="0" err="1"/>
              <a:t>website</a:t>
            </a:r>
            <a:r>
              <a:rPr lang="de-DE" sz="2000" dirty="0"/>
              <a:t> (</a:t>
            </a:r>
            <a:r>
              <a:rPr lang="de-DE" sz="2000" dirty="0" err="1"/>
              <a:t>MeCue</a:t>
            </a:r>
            <a:r>
              <a:rPr lang="de-DE" sz="2000" dirty="0"/>
              <a:t>) on different </a:t>
            </a:r>
            <a:r>
              <a:rPr lang="de-DE" sz="2000" dirty="0" err="1"/>
              <a:t>scales</a:t>
            </a:r>
            <a:r>
              <a:rPr lang="de-DE" sz="2000" dirty="0"/>
              <a:t>. </a:t>
            </a:r>
          </a:p>
        </p:txBody>
      </p:sp>
      <p:pic>
        <p:nvPicPr>
          <p:cNvPr id="11" name="Grafik 10">
            <a:extLst>
              <a:ext uri="{FF2B5EF4-FFF2-40B4-BE49-F238E27FC236}">
                <a16:creationId xmlns:a16="http://schemas.microsoft.com/office/drawing/2014/main" id="{47E535CB-37EE-D049-8092-3FA4BBA09D27}"/>
              </a:ext>
            </a:extLst>
          </p:cNvPr>
          <p:cNvPicPr>
            <a:picLocks noChangeAspect="1"/>
          </p:cNvPicPr>
          <p:nvPr/>
        </p:nvPicPr>
        <p:blipFill>
          <a:blip r:embed="rId4"/>
          <a:stretch>
            <a:fillRect/>
          </a:stretch>
        </p:blipFill>
        <p:spPr>
          <a:xfrm rot="1883730">
            <a:off x="6671159" y="2421912"/>
            <a:ext cx="1397565" cy="1397565"/>
          </a:xfrm>
          <a:prstGeom prst="rect">
            <a:avLst/>
          </a:prstGeom>
        </p:spPr>
      </p:pic>
      <p:pic>
        <p:nvPicPr>
          <p:cNvPr id="15" name="Grafik 14">
            <a:extLst>
              <a:ext uri="{FF2B5EF4-FFF2-40B4-BE49-F238E27FC236}">
                <a16:creationId xmlns:a16="http://schemas.microsoft.com/office/drawing/2014/main" id="{3B2F5D87-ADD5-9743-B4F7-08D6A483F23A}"/>
              </a:ext>
            </a:extLst>
          </p:cNvPr>
          <p:cNvPicPr>
            <a:picLocks noChangeAspect="1"/>
          </p:cNvPicPr>
          <p:nvPr/>
        </p:nvPicPr>
        <p:blipFill>
          <a:blip r:embed="rId4"/>
          <a:stretch>
            <a:fillRect/>
          </a:stretch>
        </p:blipFill>
        <p:spPr>
          <a:xfrm rot="1883730" flipH="1" flipV="1">
            <a:off x="4239585" y="1899421"/>
            <a:ext cx="1508517" cy="1508517"/>
          </a:xfrm>
          <a:prstGeom prst="rect">
            <a:avLst/>
          </a:prstGeom>
        </p:spPr>
      </p:pic>
      <p:sp>
        <p:nvSpPr>
          <p:cNvPr id="13" name="Textfeld 12">
            <a:extLst>
              <a:ext uri="{FF2B5EF4-FFF2-40B4-BE49-F238E27FC236}">
                <a16:creationId xmlns:a16="http://schemas.microsoft.com/office/drawing/2014/main" id="{D565178D-5116-6341-8E4E-AF4F3751C3AF}"/>
              </a:ext>
            </a:extLst>
          </p:cNvPr>
          <p:cNvSpPr txBox="1"/>
          <p:nvPr/>
        </p:nvSpPr>
        <p:spPr>
          <a:xfrm>
            <a:off x="5654609" y="3633537"/>
            <a:ext cx="2064327" cy="1200329"/>
          </a:xfrm>
          <a:prstGeom prst="rect">
            <a:avLst/>
          </a:prstGeom>
          <a:noFill/>
          <a:ln>
            <a:solidFill>
              <a:schemeClr val="tx1"/>
            </a:solidFill>
          </a:ln>
        </p:spPr>
        <p:txBody>
          <a:bodyPr wrap="square" rtlCol="0">
            <a:spAutoFit/>
          </a:bodyPr>
          <a:lstStyle/>
          <a:p>
            <a:r>
              <a:rPr lang="de-DE" dirty="0" err="1"/>
              <a:t>Full</a:t>
            </a:r>
            <a:r>
              <a:rPr lang="de-DE" dirty="0"/>
              <a:t>-screen </a:t>
            </a:r>
            <a:r>
              <a:rPr lang="de-DE" dirty="0" err="1"/>
              <a:t>images</a:t>
            </a:r>
            <a:r>
              <a:rPr lang="de-DE" dirty="0"/>
              <a:t>:</a:t>
            </a:r>
          </a:p>
          <a:p>
            <a:r>
              <a:rPr lang="de-DE" dirty="0">
                <a:sym typeface="Wingdings" pitchFamily="2" charset="2"/>
              </a:rPr>
              <a:t> </a:t>
            </a:r>
            <a:r>
              <a:rPr lang="de-DE" dirty="0"/>
              <a:t>Images </a:t>
            </a:r>
            <a:r>
              <a:rPr lang="de-DE" dirty="0" err="1"/>
              <a:t>exceed</a:t>
            </a:r>
            <a:r>
              <a:rPr lang="de-DE" dirty="0"/>
              <a:t> </a:t>
            </a:r>
            <a:r>
              <a:rPr lang="de-DE" dirty="0" err="1"/>
              <a:t>the</a:t>
            </a:r>
            <a:r>
              <a:rPr lang="de-DE" dirty="0"/>
              <a:t> </a:t>
            </a:r>
            <a:r>
              <a:rPr lang="de-DE" dirty="0" err="1"/>
              <a:t>above-the-fold</a:t>
            </a:r>
            <a:r>
              <a:rPr lang="de-DE" dirty="0"/>
              <a:t>- </a:t>
            </a:r>
            <a:r>
              <a:rPr lang="de-DE" dirty="0" err="1"/>
              <a:t>range</a:t>
            </a:r>
            <a:endParaRPr lang="de-DE" dirty="0"/>
          </a:p>
        </p:txBody>
      </p:sp>
      <p:sp>
        <p:nvSpPr>
          <p:cNvPr id="16" name="Textfeld 15">
            <a:extLst>
              <a:ext uri="{FF2B5EF4-FFF2-40B4-BE49-F238E27FC236}">
                <a16:creationId xmlns:a16="http://schemas.microsoft.com/office/drawing/2014/main" id="{40BE5390-39B1-E648-920E-C114FCF2AC58}"/>
              </a:ext>
            </a:extLst>
          </p:cNvPr>
          <p:cNvSpPr txBox="1"/>
          <p:nvPr/>
        </p:nvSpPr>
        <p:spPr>
          <a:xfrm>
            <a:off x="5704392" y="1514871"/>
            <a:ext cx="2064327" cy="923330"/>
          </a:xfrm>
          <a:prstGeom prst="rect">
            <a:avLst/>
          </a:prstGeom>
          <a:noFill/>
          <a:ln>
            <a:solidFill>
              <a:schemeClr val="tx1"/>
            </a:solidFill>
          </a:ln>
        </p:spPr>
        <p:txBody>
          <a:bodyPr wrap="square" rtlCol="0">
            <a:spAutoFit/>
          </a:bodyPr>
          <a:lstStyle/>
          <a:p>
            <a:r>
              <a:rPr lang="de-DE" dirty="0"/>
              <a:t>More </a:t>
            </a:r>
            <a:r>
              <a:rPr lang="de-DE" dirty="0" err="1"/>
              <a:t>white</a:t>
            </a:r>
            <a:r>
              <a:rPr lang="de-DE" dirty="0"/>
              <a:t> </a:t>
            </a:r>
            <a:r>
              <a:rPr lang="de-DE" dirty="0" err="1"/>
              <a:t>space</a:t>
            </a:r>
            <a:endParaRPr lang="de-DE" dirty="0"/>
          </a:p>
          <a:p>
            <a:r>
              <a:rPr lang="de-DE" dirty="0">
                <a:sym typeface="Wingdings" pitchFamily="2" charset="2"/>
              </a:rPr>
              <a:t> </a:t>
            </a:r>
            <a:r>
              <a:rPr lang="de-DE" dirty="0"/>
              <a:t>Images </a:t>
            </a:r>
            <a:r>
              <a:rPr lang="de-DE" dirty="0" err="1"/>
              <a:t>stay</a:t>
            </a:r>
            <a:r>
              <a:rPr lang="de-DE" dirty="0"/>
              <a:t> </a:t>
            </a:r>
            <a:r>
              <a:rPr lang="de-DE" dirty="0" err="1"/>
              <a:t>within</a:t>
            </a:r>
            <a:r>
              <a:rPr lang="de-DE" dirty="0"/>
              <a:t> </a:t>
            </a:r>
            <a:r>
              <a:rPr lang="de-DE" dirty="0" err="1"/>
              <a:t>the</a:t>
            </a:r>
            <a:r>
              <a:rPr lang="de-DE" dirty="0"/>
              <a:t> </a:t>
            </a:r>
            <a:r>
              <a:rPr lang="de-DE" dirty="0" err="1"/>
              <a:t>fold</a:t>
            </a:r>
            <a:endParaRPr lang="de-DE" dirty="0"/>
          </a:p>
        </p:txBody>
      </p:sp>
      <p:sp>
        <p:nvSpPr>
          <p:cNvPr id="18" name="Titel 1">
            <a:extLst>
              <a:ext uri="{FF2B5EF4-FFF2-40B4-BE49-F238E27FC236}">
                <a16:creationId xmlns:a16="http://schemas.microsoft.com/office/drawing/2014/main" id="{28CED155-F63F-984E-81E0-11659A1A7EFB}"/>
              </a:ext>
            </a:extLst>
          </p:cNvPr>
          <p:cNvSpPr txBox="1">
            <a:spLocks/>
          </p:cNvSpPr>
          <p:nvPr/>
        </p:nvSpPr>
        <p:spPr>
          <a:xfrm>
            <a:off x="11844" y="152480"/>
            <a:ext cx="1271239" cy="43656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1. Task</a:t>
            </a:r>
          </a:p>
        </p:txBody>
      </p:sp>
    </p:spTree>
    <p:extLst>
      <p:ext uri="{BB962C8B-B14F-4D97-AF65-F5344CB8AC3E}">
        <p14:creationId xmlns:p14="http://schemas.microsoft.com/office/powerpoint/2010/main" val="2359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18E88C0-9686-EC4B-A86F-51D2D4472F0F}"/>
              </a:ext>
            </a:extLst>
          </p:cNvPr>
          <p:cNvSpPr>
            <a:spLocks noGrp="1"/>
          </p:cNvSpPr>
          <p:nvPr>
            <p:ph type="title"/>
          </p:nvPr>
        </p:nvSpPr>
        <p:spPr>
          <a:xfrm>
            <a:off x="873789" y="582308"/>
            <a:ext cx="11071302" cy="1325563"/>
          </a:xfrm>
        </p:spPr>
        <p:txBody>
          <a:bodyPr anchor="t">
            <a:normAutofit/>
          </a:bodyPr>
          <a:lstStyle/>
          <a:p>
            <a:r>
              <a:rPr lang="de-DE" sz="1800" dirty="0"/>
              <a:t>On </a:t>
            </a:r>
            <a:r>
              <a:rPr lang="de-DE" sz="1800" dirty="0" err="1"/>
              <a:t>the</a:t>
            </a:r>
            <a:r>
              <a:rPr lang="de-DE" sz="1800" dirty="0"/>
              <a:t> </a:t>
            </a:r>
            <a:r>
              <a:rPr lang="de-DE" sz="1800" dirty="0" err="1"/>
              <a:t>existing</a:t>
            </a:r>
            <a:r>
              <a:rPr lang="de-DE" sz="1800" dirty="0"/>
              <a:t> </a:t>
            </a:r>
            <a:r>
              <a:rPr lang="de-DE" sz="1800" dirty="0" err="1"/>
              <a:t>website</a:t>
            </a:r>
            <a:r>
              <a:rPr lang="de-DE" sz="1800" dirty="0"/>
              <a:t>, </a:t>
            </a:r>
            <a:r>
              <a:rPr lang="de-DE" sz="1800" dirty="0" err="1"/>
              <a:t>new</a:t>
            </a:r>
            <a:r>
              <a:rPr lang="de-DE" sz="1800" dirty="0"/>
              <a:t> </a:t>
            </a:r>
            <a:r>
              <a:rPr lang="de-DE" sz="1800" dirty="0" err="1"/>
              <a:t>customers</a:t>
            </a:r>
            <a:r>
              <a:rPr lang="de-DE" sz="1800" dirty="0"/>
              <a:t> </a:t>
            </a:r>
            <a:r>
              <a:rPr lang="de-DE" sz="1800" dirty="0" err="1"/>
              <a:t>need</a:t>
            </a:r>
            <a:r>
              <a:rPr lang="de-DE" sz="1800" dirty="0"/>
              <a:t> </a:t>
            </a:r>
            <a:r>
              <a:rPr lang="de-DE" sz="1800" dirty="0" err="1"/>
              <a:t>to</a:t>
            </a:r>
            <a:r>
              <a:rPr lang="de-DE" sz="1800" dirty="0"/>
              <a:t> </a:t>
            </a:r>
            <a:r>
              <a:rPr lang="de-DE" sz="1800" dirty="0" err="1"/>
              <a:t>contact</a:t>
            </a:r>
            <a:r>
              <a:rPr lang="de-DE" sz="1800" dirty="0"/>
              <a:t> </a:t>
            </a:r>
            <a:r>
              <a:rPr lang="de-DE" sz="1800" dirty="0" err="1"/>
              <a:t>the</a:t>
            </a:r>
            <a:r>
              <a:rPr lang="de-DE" sz="1800" dirty="0"/>
              <a:t> </a:t>
            </a:r>
            <a:r>
              <a:rPr lang="de-DE" sz="1800" dirty="0" err="1"/>
              <a:t>studio</a:t>
            </a:r>
            <a:r>
              <a:rPr lang="de-DE" sz="1800" dirty="0"/>
              <a:t> via </a:t>
            </a:r>
            <a:r>
              <a:rPr lang="de-DE" sz="1800" dirty="0" err="1"/>
              <a:t>the</a:t>
            </a:r>
            <a:r>
              <a:rPr lang="de-DE" sz="1800" dirty="0"/>
              <a:t> </a:t>
            </a:r>
            <a:r>
              <a:rPr lang="de-DE" sz="1800" dirty="0" err="1"/>
              <a:t>contact</a:t>
            </a:r>
            <a:r>
              <a:rPr lang="de-DE" sz="1800" dirty="0"/>
              <a:t> form in </a:t>
            </a:r>
            <a:r>
              <a:rPr lang="de-DE" sz="1800" dirty="0" err="1"/>
              <a:t>order</a:t>
            </a:r>
            <a:r>
              <a:rPr lang="de-DE" sz="1800" dirty="0"/>
              <a:t> </a:t>
            </a:r>
            <a:r>
              <a:rPr lang="de-DE" sz="1800" dirty="0" err="1"/>
              <a:t>to</a:t>
            </a:r>
            <a:r>
              <a:rPr lang="de-DE" sz="1800" dirty="0"/>
              <a:t> </a:t>
            </a:r>
            <a:r>
              <a:rPr lang="de-DE" sz="1800" dirty="0" err="1"/>
              <a:t>schedule</a:t>
            </a:r>
            <a:r>
              <a:rPr lang="de-DE" sz="1800" dirty="0"/>
              <a:t> a </a:t>
            </a:r>
            <a:r>
              <a:rPr lang="de-DE" sz="1800" dirty="0" err="1"/>
              <a:t>trial</a:t>
            </a:r>
            <a:r>
              <a:rPr lang="de-DE" sz="1800" dirty="0"/>
              <a:t> </a:t>
            </a:r>
            <a:r>
              <a:rPr lang="de-DE" sz="1800" dirty="0" err="1"/>
              <a:t>training</a:t>
            </a:r>
            <a:r>
              <a:rPr lang="de-DE" sz="1800" dirty="0"/>
              <a:t>. As an alternative </a:t>
            </a:r>
            <a:r>
              <a:rPr lang="de-DE" sz="1800" dirty="0" err="1"/>
              <a:t>solution</a:t>
            </a:r>
            <a:r>
              <a:rPr lang="de-DE" sz="1800" dirty="0"/>
              <a:t>, I </a:t>
            </a:r>
            <a:r>
              <a:rPr lang="de-DE" sz="1800" dirty="0" err="1"/>
              <a:t>have</a:t>
            </a:r>
            <a:r>
              <a:rPr lang="de-DE" sz="1800" dirty="0"/>
              <a:t> </a:t>
            </a:r>
            <a:r>
              <a:rPr lang="de-DE" sz="1800" dirty="0" err="1"/>
              <a:t>created</a:t>
            </a:r>
            <a:r>
              <a:rPr lang="de-DE" sz="1800" dirty="0"/>
              <a:t> a simple </a:t>
            </a:r>
            <a:r>
              <a:rPr lang="de-DE" sz="1800" dirty="0" err="1"/>
              <a:t>workflow</a:t>
            </a:r>
            <a:r>
              <a:rPr lang="de-DE" sz="1800" dirty="0"/>
              <a:t> </a:t>
            </a:r>
            <a:r>
              <a:rPr lang="de-DE" sz="1800" dirty="0" err="1"/>
              <a:t>that</a:t>
            </a:r>
            <a:r>
              <a:rPr lang="de-DE" sz="1800" dirty="0"/>
              <a:t> </a:t>
            </a:r>
            <a:r>
              <a:rPr lang="de-DE" sz="1800" dirty="0" err="1"/>
              <a:t>allows</a:t>
            </a:r>
            <a:r>
              <a:rPr lang="de-DE" sz="1800" dirty="0"/>
              <a:t> </a:t>
            </a:r>
            <a:r>
              <a:rPr lang="de-DE" sz="1800" dirty="0" err="1"/>
              <a:t>customers</a:t>
            </a:r>
            <a:r>
              <a:rPr lang="de-DE" sz="1800" dirty="0"/>
              <a:t> </a:t>
            </a:r>
            <a:r>
              <a:rPr lang="de-DE" sz="1800" dirty="0" err="1"/>
              <a:t>to</a:t>
            </a:r>
            <a:r>
              <a:rPr lang="de-DE" sz="1800" dirty="0"/>
              <a:t> </a:t>
            </a:r>
            <a:r>
              <a:rPr lang="de-DE" sz="1800" dirty="0" err="1"/>
              <a:t>register</a:t>
            </a:r>
            <a:r>
              <a:rPr lang="de-DE" sz="1800" dirty="0"/>
              <a:t> </a:t>
            </a:r>
            <a:r>
              <a:rPr lang="de-DE" sz="1800" dirty="0" err="1"/>
              <a:t>for</a:t>
            </a:r>
            <a:r>
              <a:rPr lang="de-DE" sz="1800" dirty="0"/>
              <a:t> a </a:t>
            </a:r>
            <a:r>
              <a:rPr lang="de-DE" sz="1800" dirty="0" err="1"/>
              <a:t>trial</a:t>
            </a:r>
            <a:r>
              <a:rPr lang="de-DE" sz="1800" dirty="0"/>
              <a:t> </a:t>
            </a:r>
            <a:r>
              <a:rPr lang="de-DE" sz="1800" dirty="0" err="1"/>
              <a:t>training</a:t>
            </a:r>
            <a:r>
              <a:rPr lang="de-DE" sz="1800" dirty="0"/>
              <a:t> on </a:t>
            </a:r>
            <a:r>
              <a:rPr lang="de-DE" sz="1800" dirty="0" err="1"/>
              <a:t>their</a:t>
            </a:r>
            <a:r>
              <a:rPr lang="de-DE" sz="1800" dirty="0"/>
              <a:t> </a:t>
            </a:r>
            <a:r>
              <a:rPr lang="de-DE" sz="1800" dirty="0" err="1"/>
              <a:t>own</a:t>
            </a:r>
            <a:r>
              <a:rPr lang="de-DE" sz="1800" dirty="0"/>
              <a:t>. </a:t>
            </a:r>
          </a:p>
        </p:txBody>
      </p:sp>
      <p:pic>
        <p:nvPicPr>
          <p:cNvPr id="11" name="Grafik 10">
            <a:extLst>
              <a:ext uri="{FF2B5EF4-FFF2-40B4-BE49-F238E27FC236}">
                <a16:creationId xmlns:a16="http://schemas.microsoft.com/office/drawing/2014/main" id="{47E535CB-37EE-D049-8092-3FA4BBA09D27}"/>
              </a:ext>
            </a:extLst>
          </p:cNvPr>
          <p:cNvPicPr>
            <a:picLocks noChangeAspect="1"/>
          </p:cNvPicPr>
          <p:nvPr/>
        </p:nvPicPr>
        <p:blipFill>
          <a:blip r:embed="rId2"/>
          <a:stretch>
            <a:fillRect/>
          </a:stretch>
        </p:blipFill>
        <p:spPr>
          <a:xfrm rot="16600641" flipH="1">
            <a:off x="7052246" y="3222809"/>
            <a:ext cx="1169595" cy="1169595"/>
          </a:xfrm>
          <a:prstGeom prst="rect">
            <a:avLst/>
          </a:prstGeom>
        </p:spPr>
      </p:pic>
      <p:pic>
        <p:nvPicPr>
          <p:cNvPr id="15" name="Grafik 14">
            <a:extLst>
              <a:ext uri="{FF2B5EF4-FFF2-40B4-BE49-F238E27FC236}">
                <a16:creationId xmlns:a16="http://schemas.microsoft.com/office/drawing/2014/main" id="{3B2F5D87-ADD5-9743-B4F7-08D6A483F23A}"/>
              </a:ext>
            </a:extLst>
          </p:cNvPr>
          <p:cNvPicPr>
            <a:picLocks noChangeAspect="1"/>
          </p:cNvPicPr>
          <p:nvPr/>
        </p:nvPicPr>
        <p:blipFill>
          <a:blip r:embed="rId2"/>
          <a:stretch>
            <a:fillRect/>
          </a:stretch>
        </p:blipFill>
        <p:spPr>
          <a:xfrm rot="11170275" flipH="1" flipV="1">
            <a:off x="1764014" y="2590900"/>
            <a:ext cx="1508517" cy="1508517"/>
          </a:xfrm>
          <a:prstGeom prst="rect">
            <a:avLst/>
          </a:prstGeom>
        </p:spPr>
      </p:pic>
      <p:sp>
        <p:nvSpPr>
          <p:cNvPr id="18" name="Titel 1">
            <a:extLst>
              <a:ext uri="{FF2B5EF4-FFF2-40B4-BE49-F238E27FC236}">
                <a16:creationId xmlns:a16="http://schemas.microsoft.com/office/drawing/2014/main" id="{28CED155-F63F-984E-81E0-11659A1A7EFB}"/>
              </a:ext>
            </a:extLst>
          </p:cNvPr>
          <p:cNvSpPr txBox="1">
            <a:spLocks/>
          </p:cNvSpPr>
          <p:nvPr/>
        </p:nvSpPr>
        <p:spPr>
          <a:xfrm>
            <a:off x="11844" y="152480"/>
            <a:ext cx="1271239" cy="43656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2. Task</a:t>
            </a:r>
          </a:p>
        </p:txBody>
      </p:sp>
      <p:pic>
        <p:nvPicPr>
          <p:cNvPr id="4" name="Grafik 3" descr="Ein Bild, das Screenshot enthält.&#10;&#10;Automatisch generierte Beschreibung">
            <a:extLst>
              <a:ext uri="{FF2B5EF4-FFF2-40B4-BE49-F238E27FC236}">
                <a16:creationId xmlns:a16="http://schemas.microsoft.com/office/drawing/2014/main" id="{091F1352-CC6B-554F-A715-02486263B55F}"/>
              </a:ext>
            </a:extLst>
          </p:cNvPr>
          <p:cNvPicPr>
            <a:picLocks noChangeAspect="1"/>
          </p:cNvPicPr>
          <p:nvPr/>
        </p:nvPicPr>
        <p:blipFill>
          <a:blip r:embed="rId3"/>
          <a:stretch>
            <a:fillRect/>
          </a:stretch>
        </p:blipFill>
        <p:spPr>
          <a:xfrm>
            <a:off x="8300740" y="1494262"/>
            <a:ext cx="3644351" cy="5363737"/>
          </a:xfrm>
          <a:prstGeom prst="rect">
            <a:avLst/>
          </a:prstGeom>
          <a:ln>
            <a:solidFill>
              <a:schemeClr val="tx1"/>
            </a:solidFill>
          </a:ln>
        </p:spPr>
      </p:pic>
      <p:pic>
        <p:nvPicPr>
          <p:cNvPr id="8" name="Grafik 7" descr="Ein Bild, das Screenshot enthält.&#10;&#10;Automatisch generierte Beschreibung">
            <a:extLst>
              <a:ext uri="{FF2B5EF4-FFF2-40B4-BE49-F238E27FC236}">
                <a16:creationId xmlns:a16="http://schemas.microsoft.com/office/drawing/2014/main" id="{368AF31F-7A3B-704B-8747-CA108C873874}"/>
              </a:ext>
            </a:extLst>
          </p:cNvPr>
          <p:cNvPicPr>
            <a:picLocks noChangeAspect="1"/>
          </p:cNvPicPr>
          <p:nvPr/>
        </p:nvPicPr>
        <p:blipFill>
          <a:blip r:embed="rId4"/>
          <a:stretch>
            <a:fillRect/>
          </a:stretch>
        </p:blipFill>
        <p:spPr>
          <a:xfrm>
            <a:off x="259137" y="3690434"/>
            <a:ext cx="5391848" cy="3167565"/>
          </a:xfrm>
          <a:prstGeom prst="rect">
            <a:avLst/>
          </a:prstGeom>
          <a:ln>
            <a:solidFill>
              <a:schemeClr val="tx1"/>
            </a:solidFill>
          </a:ln>
        </p:spPr>
      </p:pic>
      <p:sp>
        <p:nvSpPr>
          <p:cNvPr id="14" name="Textfeld 13">
            <a:extLst>
              <a:ext uri="{FF2B5EF4-FFF2-40B4-BE49-F238E27FC236}">
                <a16:creationId xmlns:a16="http://schemas.microsoft.com/office/drawing/2014/main" id="{BAD8F173-2DD7-354C-918A-6372C27E3268}"/>
              </a:ext>
            </a:extLst>
          </p:cNvPr>
          <p:cNvSpPr txBox="1"/>
          <p:nvPr/>
        </p:nvSpPr>
        <p:spPr>
          <a:xfrm>
            <a:off x="3104401" y="2037955"/>
            <a:ext cx="2064327" cy="923330"/>
          </a:xfrm>
          <a:prstGeom prst="rect">
            <a:avLst/>
          </a:prstGeom>
          <a:noFill/>
          <a:ln>
            <a:solidFill>
              <a:schemeClr val="tx1"/>
            </a:solidFill>
          </a:ln>
        </p:spPr>
        <p:txBody>
          <a:bodyPr wrap="square" rtlCol="0">
            <a:spAutoFit/>
          </a:bodyPr>
          <a:lstStyle/>
          <a:p>
            <a:r>
              <a:rPr lang="de-DE" dirty="0" err="1"/>
              <a:t>Existing</a:t>
            </a:r>
            <a:r>
              <a:rPr lang="de-DE" dirty="0"/>
              <a:t> </a:t>
            </a:r>
            <a:r>
              <a:rPr lang="de-DE" dirty="0" err="1"/>
              <a:t>contact</a:t>
            </a:r>
            <a:r>
              <a:rPr lang="de-DE" dirty="0"/>
              <a:t> </a:t>
            </a:r>
            <a:r>
              <a:rPr lang="de-DE" dirty="0" err="1"/>
              <a:t>field</a:t>
            </a:r>
            <a:r>
              <a:rPr lang="de-DE" dirty="0"/>
              <a:t> </a:t>
            </a:r>
            <a:r>
              <a:rPr lang="de-DE" dirty="0" err="1"/>
              <a:t>to</a:t>
            </a:r>
            <a:r>
              <a:rPr lang="de-DE" dirty="0"/>
              <a:t> </a:t>
            </a:r>
            <a:r>
              <a:rPr lang="de-DE" dirty="0" err="1"/>
              <a:t>schedule</a:t>
            </a:r>
            <a:r>
              <a:rPr lang="de-DE" dirty="0"/>
              <a:t> </a:t>
            </a:r>
            <a:r>
              <a:rPr lang="de-DE" dirty="0" err="1"/>
              <a:t>trail</a:t>
            </a:r>
            <a:r>
              <a:rPr lang="de-DE" dirty="0"/>
              <a:t> </a:t>
            </a:r>
            <a:r>
              <a:rPr lang="de-DE" dirty="0" err="1"/>
              <a:t>training</a:t>
            </a:r>
            <a:endParaRPr lang="de-DE" dirty="0"/>
          </a:p>
        </p:txBody>
      </p:sp>
      <p:sp>
        <p:nvSpPr>
          <p:cNvPr id="17" name="Textfeld 16">
            <a:extLst>
              <a:ext uri="{FF2B5EF4-FFF2-40B4-BE49-F238E27FC236}">
                <a16:creationId xmlns:a16="http://schemas.microsoft.com/office/drawing/2014/main" id="{31F6B468-05EA-C142-9D3E-900D38DF68FE}"/>
              </a:ext>
            </a:extLst>
          </p:cNvPr>
          <p:cNvSpPr txBox="1"/>
          <p:nvPr/>
        </p:nvSpPr>
        <p:spPr>
          <a:xfrm>
            <a:off x="5941183" y="4176130"/>
            <a:ext cx="2064327" cy="923330"/>
          </a:xfrm>
          <a:prstGeom prst="rect">
            <a:avLst/>
          </a:prstGeom>
          <a:noFill/>
          <a:ln>
            <a:solidFill>
              <a:schemeClr val="tx1"/>
            </a:solidFill>
          </a:ln>
        </p:spPr>
        <p:txBody>
          <a:bodyPr wrap="square" rtlCol="0">
            <a:spAutoFit/>
          </a:bodyPr>
          <a:lstStyle/>
          <a:p>
            <a:r>
              <a:rPr lang="de-DE" dirty="0"/>
              <a:t>2 </a:t>
            </a:r>
            <a:r>
              <a:rPr lang="de-DE" dirty="0" err="1"/>
              <a:t>step</a:t>
            </a:r>
            <a:r>
              <a:rPr lang="de-DE" dirty="0"/>
              <a:t> </a:t>
            </a:r>
            <a:r>
              <a:rPr lang="de-DE" dirty="0" err="1"/>
              <a:t>process</a:t>
            </a:r>
            <a:r>
              <a:rPr lang="de-DE" dirty="0"/>
              <a:t> </a:t>
            </a:r>
            <a:r>
              <a:rPr lang="de-DE" dirty="0" err="1"/>
              <a:t>to</a:t>
            </a:r>
            <a:r>
              <a:rPr lang="de-DE" dirty="0"/>
              <a:t> </a:t>
            </a:r>
            <a:r>
              <a:rPr lang="de-DE" dirty="0" err="1"/>
              <a:t>schedule</a:t>
            </a:r>
            <a:r>
              <a:rPr lang="de-DE" dirty="0"/>
              <a:t> </a:t>
            </a:r>
            <a:r>
              <a:rPr lang="de-DE" dirty="0" err="1"/>
              <a:t>trail</a:t>
            </a:r>
            <a:r>
              <a:rPr lang="de-DE" dirty="0"/>
              <a:t> </a:t>
            </a:r>
            <a:r>
              <a:rPr lang="de-DE" dirty="0" err="1"/>
              <a:t>training</a:t>
            </a:r>
            <a:endParaRPr lang="de-DE" dirty="0"/>
          </a:p>
        </p:txBody>
      </p:sp>
    </p:spTree>
    <p:extLst>
      <p:ext uri="{BB962C8B-B14F-4D97-AF65-F5344CB8AC3E}">
        <p14:creationId xmlns:p14="http://schemas.microsoft.com/office/powerpoint/2010/main" val="325426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18E88C0-9686-EC4B-A86F-51D2D4472F0F}"/>
              </a:ext>
            </a:extLst>
          </p:cNvPr>
          <p:cNvSpPr>
            <a:spLocks noGrp="1"/>
          </p:cNvSpPr>
          <p:nvPr>
            <p:ph type="title"/>
          </p:nvPr>
        </p:nvSpPr>
        <p:spPr>
          <a:xfrm>
            <a:off x="951848" y="489106"/>
            <a:ext cx="11071302" cy="1325563"/>
          </a:xfrm>
        </p:spPr>
        <p:txBody>
          <a:bodyPr anchor="t">
            <a:normAutofit/>
          </a:bodyPr>
          <a:lstStyle/>
          <a:p>
            <a:r>
              <a:rPr lang="de-DE" sz="2000" dirty="0"/>
              <a:t>The </a:t>
            </a:r>
            <a:r>
              <a:rPr lang="de-DE" sz="2000" dirty="0" err="1"/>
              <a:t>goal</a:t>
            </a:r>
            <a:r>
              <a:rPr lang="de-DE" sz="2000" dirty="0"/>
              <a:t> </a:t>
            </a:r>
            <a:r>
              <a:rPr lang="de-DE" sz="2000" dirty="0" err="1"/>
              <a:t>is</a:t>
            </a:r>
            <a:r>
              <a:rPr lang="de-DE" sz="2000" dirty="0"/>
              <a:t> </a:t>
            </a:r>
            <a:r>
              <a:rPr lang="de-DE" sz="2000" dirty="0" err="1"/>
              <a:t>to</a:t>
            </a:r>
            <a:r>
              <a:rPr lang="de-DE" sz="2000" dirty="0"/>
              <a:t> </a:t>
            </a:r>
            <a:r>
              <a:rPr lang="de-DE" sz="2000" dirty="0" err="1"/>
              <a:t>increase</a:t>
            </a:r>
            <a:r>
              <a:rPr lang="de-DE" sz="2000" dirty="0"/>
              <a:t> </a:t>
            </a:r>
            <a:r>
              <a:rPr lang="de-DE" sz="2000" dirty="0" err="1"/>
              <a:t>the</a:t>
            </a:r>
            <a:r>
              <a:rPr lang="de-DE" sz="2000" dirty="0"/>
              <a:t> </a:t>
            </a:r>
            <a:r>
              <a:rPr lang="de-DE" sz="2000" dirty="0" err="1"/>
              <a:t>comprehensibility</a:t>
            </a:r>
            <a:r>
              <a:rPr lang="de-DE" sz="2000" dirty="0"/>
              <a:t> </a:t>
            </a:r>
            <a:r>
              <a:rPr lang="de-DE" sz="2000" dirty="0" err="1"/>
              <a:t>of</a:t>
            </a:r>
            <a:r>
              <a:rPr lang="de-DE" sz="2000" dirty="0"/>
              <a:t> </a:t>
            </a:r>
            <a:r>
              <a:rPr lang="de-DE" sz="2000" dirty="0" err="1"/>
              <a:t>the</a:t>
            </a:r>
            <a:r>
              <a:rPr lang="de-DE" sz="2000" dirty="0"/>
              <a:t> </a:t>
            </a:r>
            <a:r>
              <a:rPr lang="de-DE" sz="2000" dirty="0" err="1"/>
              <a:t>website</a:t>
            </a:r>
            <a:r>
              <a:rPr lang="de-DE" sz="2000" dirty="0"/>
              <a:t>. The </a:t>
            </a:r>
            <a:r>
              <a:rPr lang="de-DE" sz="2000" dirty="0" err="1"/>
              <a:t>current</a:t>
            </a:r>
            <a:r>
              <a:rPr lang="de-DE" sz="2000" dirty="0"/>
              <a:t> "</a:t>
            </a:r>
            <a:r>
              <a:rPr lang="de-DE" sz="2000" dirty="0" err="1"/>
              <a:t>news</a:t>
            </a:r>
            <a:r>
              <a:rPr lang="de-DE" sz="2000" dirty="0"/>
              <a:t>" </a:t>
            </a:r>
            <a:r>
              <a:rPr lang="de-DE" sz="2000" dirty="0" err="1"/>
              <a:t>section</a:t>
            </a:r>
            <a:r>
              <a:rPr lang="de-DE" sz="2000" dirty="0"/>
              <a:t> </a:t>
            </a:r>
            <a:r>
              <a:rPr lang="de-DE" sz="2000" dirty="0" err="1"/>
              <a:t>looks</a:t>
            </a:r>
            <a:r>
              <a:rPr lang="de-DE" sz="2000" dirty="0"/>
              <a:t> </a:t>
            </a:r>
            <a:r>
              <a:rPr lang="de-DE" sz="2000" dirty="0" err="1"/>
              <a:t>cluttered</a:t>
            </a:r>
            <a:r>
              <a:rPr lang="de-DE" sz="2000" dirty="0"/>
              <a:t> </a:t>
            </a:r>
            <a:r>
              <a:rPr lang="de-DE" sz="2000" dirty="0" err="1"/>
              <a:t>and</a:t>
            </a:r>
            <a:r>
              <a:rPr lang="de-DE" sz="2000" dirty="0"/>
              <a:t> </a:t>
            </a:r>
            <a:r>
              <a:rPr lang="de-DE" sz="2000" dirty="0" err="1"/>
              <a:t>it</a:t>
            </a:r>
            <a:r>
              <a:rPr lang="de-DE" sz="2000" dirty="0"/>
              <a:t> </a:t>
            </a:r>
            <a:r>
              <a:rPr lang="de-DE" sz="2000" dirty="0" err="1"/>
              <a:t>is</a:t>
            </a:r>
            <a:r>
              <a:rPr lang="de-DE" sz="2000" dirty="0"/>
              <a:t> </a:t>
            </a:r>
            <a:r>
              <a:rPr lang="de-DE" sz="2000" dirty="0" err="1"/>
              <a:t>difficult</a:t>
            </a:r>
            <a:r>
              <a:rPr lang="de-DE" sz="2000" dirty="0"/>
              <a:t> </a:t>
            </a:r>
            <a:r>
              <a:rPr lang="de-DE" sz="2000" dirty="0" err="1"/>
              <a:t>to</a:t>
            </a:r>
            <a:r>
              <a:rPr lang="de-DE" sz="2000" dirty="0"/>
              <a:t> </a:t>
            </a:r>
            <a:r>
              <a:rPr lang="de-DE" sz="2000" dirty="0" err="1"/>
              <a:t>see</a:t>
            </a:r>
            <a:r>
              <a:rPr lang="de-DE" sz="2000" dirty="0"/>
              <a:t> </a:t>
            </a:r>
            <a:r>
              <a:rPr lang="de-DE" sz="2000" dirty="0" err="1"/>
              <a:t>the</a:t>
            </a:r>
            <a:r>
              <a:rPr lang="de-DE" sz="2000" dirty="0"/>
              <a:t> </a:t>
            </a:r>
            <a:r>
              <a:rPr lang="de-DE" sz="2000" dirty="0" err="1"/>
              <a:t>chronological</a:t>
            </a:r>
            <a:r>
              <a:rPr lang="de-DE" sz="2000" dirty="0"/>
              <a:t> </a:t>
            </a:r>
            <a:r>
              <a:rPr lang="de-DE" sz="2000" dirty="0" err="1"/>
              <a:t>order</a:t>
            </a:r>
            <a:r>
              <a:rPr lang="de-DE" sz="2000" dirty="0"/>
              <a:t> </a:t>
            </a:r>
            <a:r>
              <a:rPr lang="de-DE" sz="2000" dirty="0" err="1"/>
              <a:t>of</a:t>
            </a:r>
            <a:r>
              <a:rPr lang="de-DE" sz="2000" dirty="0"/>
              <a:t> </a:t>
            </a:r>
            <a:r>
              <a:rPr lang="de-DE" sz="2000" dirty="0" err="1"/>
              <a:t>the</a:t>
            </a:r>
            <a:r>
              <a:rPr lang="de-DE" sz="2000" dirty="0"/>
              <a:t> </a:t>
            </a:r>
            <a:r>
              <a:rPr lang="de-DE" sz="2000" dirty="0" err="1"/>
              <a:t>news</a:t>
            </a:r>
            <a:r>
              <a:rPr lang="de-DE" sz="2000" dirty="0"/>
              <a:t>. </a:t>
            </a:r>
          </a:p>
        </p:txBody>
      </p:sp>
      <p:pic>
        <p:nvPicPr>
          <p:cNvPr id="11" name="Grafik 10">
            <a:extLst>
              <a:ext uri="{FF2B5EF4-FFF2-40B4-BE49-F238E27FC236}">
                <a16:creationId xmlns:a16="http://schemas.microsoft.com/office/drawing/2014/main" id="{47E535CB-37EE-D049-8092-3FA4BBA09D27}"/>
              </a:ext>
            </a:extLst>
          </p:cNvPr>
          <p:cNvPicPr>
            <a:picLocks noChangeAspect="1"/>
          </p:cNvPicPr>
          <p:nvPr/>
        </p:nvPicPr>
        <p:blipFill>
          <a:blip r:embed="rId2"/>
          <a:stretch>
            <a:fillRect/>
          </a:stretch>
        </p:blipFill>
        <p:spPr>
          <a:xfrm rot="1883730">
            <a:off x="6923239" y="3458934"/>
            <a:ext cx="1397565" cy="1397565"/>
          </a:xfrm>
          <a:prstGeom prst="rect">
            <a:avLst/>
          </a:prstGeom>
        </p:spPr>
      </p:pic>
      <p:pic>
        <p:nvPicPr>
          <p:cNvPr id="15" name="Grafik 14">
            <a:extLst>
              <a:ext uri="{FF2B5EF4-FFF2-40B4-BE49-F238E27FC236}">
                <a16:creationId xmlns:a16="http://schemas.microsoft.com/office/drawing/2014/main" id="{3B2F5D87-ADD5-9743-B4F7-08D6A483F23A}"/>
              </a:ext>
            </a:extLst>
          </p:cNvPr>
          <p:cNvPicPr>
            <a:picLocks noChangeAspect="1"/>
          </p:cNvPicPr>
          <p:nvPr/>
        </p:nvPicPr>
        <p:blipFill>
          <a:blip r:embed="rId2"/>
          <a:stretch>
            <a:fillRect/>
          </a:stretch>
        </p:blipFill>
        <p:spPr>
          <a:xfrm rot="1883730" flipH="1" flipV="1">
            <a:off x="4239585" y="1899421"/>
            <a:ext cx="1508517" cy="1508517"/>
          </a:xfrm>
          <a:prstGeom prst="rect">
            <a:avLst/>
          </a:prstGeom>
        </p:spPr>
      </p:pic>
      <p:sp>
        <p:nvSpPr>
          <p:cNvPr id="13" name="Textfeld 12">
            <a:extLst>
              <a:ext uri="{FF2B5EF4-FFF2-40B4-BE49-F238E27FC236}">
                <a16:creationId xmlns:a16="http://schemas.microsoft.com/office/drawing/2014/main" id="{D565178D-5116-6341-8E4E-AF4F3751C3AF}"/>
              </a:ext>
            </a:extLst>
          </p:cNvPr>
          <p:cNvSpPr txBox="1"/>
          <p:nvPr/>
        </p:nvSpPr>
        <p:spPr>
          <a:xfrm>
            <a:off x="5867495" y="4654987"/>
            <a:ext cx="2064327" cy="1200329"/>
          </a:xfrm>
          <a:prstGeom prst="rect">
            <a:avLst/>
          </a:prstGeom>
          <a:noFill/>
          <a:ln>
            <a:solidFill>
              <a:schemeClr val="tx1"/>
            </a:solidFill>
          </a:ln>
        </p:spPr>
        <p:txBody>
          <a:bodyPr wrap="square" rtlCol="0">
            <a:spAutoFit/>
          </a:bodyPr>
          <a:lstStyle/>
          <a:p>
            <a:r>
              <a:rPr lang="de-DE" dirty="0"/>
              <a:t>More </a:t>
            </a:r>
            <a:r>
              <a:rPr lang="de-DE" dirty="0" err="1"/>
              <a:t>white</a:t>
            </a:r>
            <a:r>
              <a:rPr lang="de-DE" dirty="0"/>
              <a:t> </a:t>
            </a:r>
            <a:r>
              <a:rPr lang="de-DE" dirty="0" err="1"/>
              <a:t>space</a:t>
            </a:r>
            <a:r>
              <a:rPr lang="de-DE" dirty="0"/>
              <a:t> </a:t>
            </a:r>
            <a:r>
              <a:rPr lang="de-DE" dirty="0" err="1"/>
              <a:t>and</a:t>
            </a:r>
            <a:r>
              <a:rPr lang="de-DE" dirty="0"/>
              <a:t> </a:t>
            </a:r>
            <a:r>
              <a:rPr lang="de-DE" dirty="0" err="1"/>
              <a:t>clear</a:t>
            </a:r>
            <a:r>
              <a:rPr lang="de-DE" dirty="0"/>
              <a:t> top </a:t>
            </a:r>
            <a:r>
              <a:rPr lang="de-DE" dirty="0" err="1"/>
              <a:t>to</a:t>
            </a:r>
            <a:r>
              <a:rPr lang="de-DE" dirty="0"/>
              <a:t> </a:t>
            </a:r>
            <a:r>
              <a:rPr lang="de-DE" dirty="0" err="1"/>
              <a:t>buttom</a:t>
            </a:r>
            <a:r>
              <a:rPr lang="de-DE" dirty="0"/>
              <a:t> </a:t>
            </a:r>
            <a:r>
              <a:rPr lang="de-DE" dirty="0" err="1"/>
              <a:t>order</a:t>
            </a:r>
            <a:r>
              <a:rPr lang="de-DE" dirty="0"/>
              <a:t> </a:t>
            </a:r>
            <a:r>
              <a:rPr lang="de-DE" dirty="0" err="1"/>
              <a:t>of</a:t>
            </a:r>
            <a:r>
              <a:rPr lang="de-DE" dirty="0"/>
              <a:t> </a:t>
            </a:r>
            <a:r>
              <a:rPr lang="de-DE" dirty="0" err="1"/>
              <a:t>events</a:t>
            </a:r>
            <a:endParaRPr lang="de-DE" dirty="0"/>
          </a:p>
        </p:txBody>
      </p:sp>
      <p:sp>
        <p:nvSpPr>
          <p:cNvPr id="16" name="Textfeld 15">
            <a:extLst>
              <a:ext uri="{FF2B5EF4-FFF2-40B4-BE49-F238E27FC236}">
                <a16:creationId xmlns:a16="http://schemas.microsoft.com/office/drawing/2014/main" id="{40BE5390-39B1-E648-920E-C114FCF2AC58}"/>
              </a:ext>
            </a:extLst>
          </p:cNvPr>
          <p:cNvSpPr txBox="1"/>
          <p:nvPr/>
        </p:nvSpPr>
        <p:spPr>
          <a:xfrm>
            <a:off x="5704392" y="1514871"/>
            <a:ext cx="2064327" cy="1754326"/>
          </a:xfrm>
          <a:prstGeom prst="rect">
            <a:avLst/>
          </a:prstGeom>
          <a:noFill/>
          <a:ln>
            <a:solidFill>
              <a:schemeClr val="tx1"/>
            </a:solidFill>
          </a:ln>
        </p:spPr>
        <p:txBody>
          <a:bodyPr wrap="square" rtlCol="0">
            <a:spAutoFit/>
          </a:bodyPr>
          <a:lstStyle/>
          <a:p>
            <a:r>
              <a:rPr lang="de-DE" dirty="0" err="1"/>
              <a:t>Existing</a:t>
            </a:r>
            <a:r>
              <a:rPr lang="de-DE" dirty="0"/>
              <a:t> </a:t>
            </a:r>
            <a:r>
              <a:rPr lang="de-DE" dirty="0" err="1"/>
              <a:t>website</a:t>
            </a:r>
            <a:endParaRPr lang="de-DE" dirty="0"/>
          </a:p>
          <a:p>
            <a:r>
              <a:rPr lang="de-DE" dirty="0">
                <a:sym typeface="Wingdings" pitchFamily="2" charset="2"/>
              </a:rPr>
              <a:t> Events </a:t>
            </a:r>
            <a:r>
              <a:rPr lang="de-DE" dirty="0" err="1">
                <a:sym typeface="Wingdings" pitchFamily="2" charset="2"/>
              </a:rPr>
              <a:t>are</a:t>
            </a:r>
            <a:r>
              <a:rPr lang="de-DE" dirty="0">
                <a:sym typeface="Wingdings" pitchFamily="2" charset="2"/>
              </a:rPr>
              <a:t> </a:t>
            </a:r>
            <a:r>
              <a:rPr lang="de-DE" dirty="0" err="1">
                <a:sym typeface="Wingdings" pitchFamily="2" charset="2"/>
              </a:rPr>
              <a:t>tiles</a:t>
            </a:r>
            <a:r>
              <a:rPr lang="de-DE" dirty="0">
                <a:sym typeface="Wingdings" pitchFamily="2" charset="2"/>
              </a:rPr>
              <a:t> on </a:t>
            </a:r>
            <a:r>
              <a:rPr lang="de-DE" dirty="0" err="1">
                <a:sym typeface="Wingdings" pitchFamily="2" charset="2"/>
              </a:rPr>
              <a:t>the</a:t>
            </a:r>
            <a:r>
              <a:rPr lang="de-DE" dirty="0">
                <a:sym typeface="Wingdings" pitchFamily="2" charset="2"/>
              </a:rPr>
              <a:t> </a:t>
            </a:r>
            <a:r>
              <a:rPr lang="de-DE" dirty="0" err="1">
                <a:sym typeface="Wingdings" pitchFamily="2" charset="2"/>
              </a:rPr>
              <a:t>webpage</a:t>
            </a:r>
            <a:r>
              <a:rPr lang="de-DE" dirty="0">
                <a:sym typeface="Wingdings" pitchFamily="2" charset="2"/>
              </a:rPr>
              <a:t> </a:t>
            </a:r>
            <a:r>
              <a:rPr lang="de-DE" dirty="0" err="1">
                <a:sym typeface="Wingdings" pitchFamily="2" charset="2"/>
              </a:rPr>
              <a:t>and</a:t>
            </a:r>
            <a:r>
              <a:rPr lang="de-DE" dirty="0">
                <a:sym typeface="Wingdings" pitchFamily="2" charset="2"/>
              </a:rPr>
              <a:t> </a:t>
            </a:r>
            <a:r>
              <a:rPr lang="de-DE" dirty="0" err="1">
                <a:sym typeface="Wingdings" pitchFamily="2" charset="2"/>
              </a:rPr>
              <a:t>are</a:t>
            </a:r>
            <a:r>
              <a:rPr lang="de-DE" dirty="0">
                <a:sym typeface="Wingdings" pitchFamily="2" charset="2"/>
              </a:rPr>
              <a:t> not </a:t>
            </a:r>
            <a:r>
              <a:rPr lang="de-DE" dirty="0" err="1">
                <a:sym typeface="Wingdings" pitchFamily="2" charset="2"/>
              </a:rPr>
              <a:t>automativally</a:t>
            </a:r>
            <a:r>
              <a:rPr lang="de-DE" dirty="0">
                <a:sym typeface="Wingdings" pitchFamily="2" charset="2"/>
              </a:rPr>
              <a:t> </a:t>
            </a:r>
            <a:r>
              <a:rPr lang="de-DE" dirty="0" err="1">
                <a:sym typeface="Wingdings" pitchFamily="2" charset="2"/>
              </a:rPr>
              <a:t>arraged</a:t>
            </a:r>
            <a:r>
              <a:rPr lang="de-DE" dirty="0">
                <a:sym typeface="Wingdings" pitchFamily="2" charset="2"/>
              </a:rPr>
              <a:t> </a:t>
            </a:r>
            <a:endParaRPr lang="de-DE" dirty="0"/>
          </a:p>
        </p:txBody>
      </p:sp>
      <p:sp>
        <p:nvSpPr>
          <p:cNvPr id="18" name="Titel 1">
            <a:extLst>
              <a:ext uri="{FF2B5EF4-FFF2-40B4-BE49-F238E27FC236}">
                <a16:creationId xmlns:a16="http://schemas.microsoft.com/office/drawing/2014/main" id="{28CED155-F63F-984E-81E0-11659A1A7EFB}"/>
              </a:ext>
            </a:extLst>
          </p:cNvPr>
          <p:cNvSpPr txBox="1">
            <a:spLocks/>
          </p:cNvSpPr>
          <p:nvPr/>
        </p:nvSpPr>
        <p:spPr>
          <a:xfrm>
            <a:off x="11844" y="152480"/>
            <a:ext cx="1271239" cy="43656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3. Task</a:t>
            </a:r>
          </a:p>
        </p:txBody>
      </p:sp>
      <p:pic>
        <p:nvPicPr>
          <p:cNvPr id="4" name="Grafik 3" descr="Ein Bild, das Screenshot enthält.&#10;&#10;Automatisch generierte Beschreibung">
            <a:extLst>
              <a:ext uri="{FF2B5EF4-FFF2-40B4-BE49-F238E27FC236}">
                <a16:creationId xmlns:a16="http://schemas.microsoft.com/office/drawing/2014/main" id="{FC04EF0E-00D5-4843-9946-EA72A48D7D9F}"/>
              </a:ext>
            </a:extLst>
          </p:cNvPr>
          <p:cNvPicPr>
            <a:picLocks noChangeAspect="1"/>
          </p:cNvPicPr>
          <p:nvPr/>
        </p:nvPicPr>
        <p:blipFill>
          <a:blip r:embed="rId3"/>
          <a:stretch>
            <a:fillRect/>
          </a:stretch>
        </p:blipFill>
        <p:spPr>
          <a:xfrm>
            <a:off x="168850" y="1716863"/>
            <a:ext cx="4077265" cy="5039082"/>
          </a:xfrm>
          <a:prstGeom prst="rect">
            <a:avLst/>
          </a:prstGeom>
          <a:ln>
            <a:solidFill>
              <a:schemeClr val="tx1"/>
            </a:solidFill>
          </a:ln>
        </p:spPr>
      </p:pic>
      <p:pic>
        <p:nvPicPr>
          <p:cNvPr id="8" name="Grafik 7" descr="Ein Bild, das Screenshot enthält.&#10;&#10;Automatisch generierte Beschreibung">
            <a:extLst>
              <a:ext uri="{FF2B5EF4-FFF2-40B4-BE49-F238E27FC236}">
                <a16:creationId xmlns:a16="http://schemas.microsoft.com/office/drawing/2014/main" id="{7072E243-8CAB-004A-82A1-9406232F116C}"/>
              </a:ext>
            </a:extLst>
          </p:cNvPr>
          <p:cNvPicPr>
            <a:picLocks noChangeAspect="1"/>
          </p:cNvPicPr>
          <p:nvPr/>
        </p:nvPicPr>
        <p:blipFill>
          <a:blip r:embed="rId4"/>
          <a:stretch>
            <a:fillRect/>
          </a:stretch>
        </p:blipFill>
        <p:spPr>
          <a:xfrm>
            <a:off x="8330443" y="1514871"/>
            <a:ext cx="3453043" cy="5343129"/>
          </a:xfrm>
          <a:prstGeom prst="rect">
            <a:avLst/>
          </a:prstGeom>
          <a:ln>
            <a:solidFill>
              <a:schemeClr val="tx1"/>
            </a:solidFill>
          </a:ln>
        </p:spPr>
      </p:pic>
    </p:spTree>
    <p:extLst>
      <p:ext uri="{BB962C8B-B14F-4D97-AF65-F5344CB8AC3E}">
        <p14:creationId xmlns:p14="http://schemas.microsoft.com/office/powerpoint/2010/main" val="2752118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02F22-64C0-1545-920A-6C15D52D310C}"/>
              </a:ext>
            </a:extLst>
          </p:cNvPr>
          <p:cNvSpPr>
            <a:spLocks noGrp="1"/>
          </p:cNvSpPr>
          <p:nvPr>
            <p:ph type="ctrTitle"/>
          </p:nvPr>
        </p:nvSpPr>
        <p:spPr>
          <a:xfrm>
            <a:off x="1524000" y="1122362"/>
            <a:ext cx="9144000" cy="2840037"/>
          </a:xfrm>
        </p:spPr>
        <p:txBody>
          <a:bodyPr>
            <a:normAutofit/>
          </a:bodyPr>
          <a:lstStyle/>
          <a:p>
            <a:r>
              <a:rPr lang="de-DE" sz="5800" dirty="0" err="1"/>
              <a:t>Greenhaus</a:t>
            </a:r>
            <a:r>
              <a:rPr lang="de-DE" sz="5800" dirty="0"/>
              <a:t> </a:t>
            </a:r>
            <a:r>
              <a:rPr lang="de-DE" sz="5800" dirty="0" err="1"/>
              <a:t>by</a:t>
            </a:r>
            <a:r>
              <a:rPr lang="de-DE" sz="5800" dirty="0"/>
              <a:t> Vattenfall</a:t>
            </a:r>
          </a:p>
        </p:txBody>
      </p:sp>
      <p:sp>
        <p:nvSpPr>
          <p:cNvPr id="3" name="Untertitel 2">
            <a:extLst>
              <a:ext uri="{FF2B5EF4-FFF2-40B4-BE49-F238E27FC236}">
                <a16:creationId xmlns:a16="http://schemas.microsoft.com/office/drawing/2014/main" id="{82078171-868E-6847-9872-3DB1BECD28FE}"/>
              </a:ext>
            </a:extLst>
          </p:cNvPr>
          <p:cNvSpPr>
            <a:spLocks noGrp="1"/>
          </p:cNvSpPr>
          <p:nvPr>
            <p:ph type="subTitle" idx="1"/>
          </p:nvPr>
        </p:nvSpPr>
        <p:spPr>
          <a:xfrm>
            <a:off x="1524000" y="4256436"/>
            <a:ext cx="9144000" cy="1600818"/>
          </a:xfrm>
        </p:spPr>
        <p:txBody>
          <a:bodyPr>
            <a:normAutofit/>
          </a:bodyPr>
          <a:lstStyle/>
          <a:p>
            <a:r>
              <a:rPr lang="de-DE" dirty="0">
                <a:solidFill>
                  <a:srgbClr val="FF0000"/>
                </a:solidFill>
              </a:rPr>
              <a:t>Solar App: Persona, Low &amp; High Fidelity Prototyp</a:t>
            </a:r>
          </a:p>
        </p:txBody>
      </p:sp>
    </p:spTree>
    <p:extLst>
      <p:ext uri="{BB962C8B-B14F-4D97-AF65-F5344CB8AC3E}">
        <p14:creationId xmlns:p14="http://schemas.microsoft.com/office/powerpoint/2010/main" val="84445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A3AD53F-7589-4647-8672-835DCCC5B1D6}"/>
              </a:ext>
            </a:extLst>
          </p:cNvPr>
          <p:cNvPicPr>
            <a:picLocks noChangeAspect="1"/>
          </p:cNvPicPr>
          <p:nvPr/>
        </p:nvPicPr>
        <p:blipFill rotWithShape="1">
          <a:blip r:embed="rId2"/>
          <a:srcRect b="7314"/>
          <a:stretch/>
        </p:blipFill>
        <p:spPr>
          <a:xfrm>
            <a:off x="20" y="10"/>
            <a:ext cx="12191980" cy="5395902"/>
          </a:xfrm>
          <a:prstGeom prst="rect">
            <a:avLst/>
          </a:prstGeom>
        </p:spPr>
      </p:pic>
      <p:sp>
        <p:nvSpPr>
          <p:cNvPr id="9" name="Textfeld 8">
            <a:extLst>
              <a:ext uri="{FF2B5EF4-FFF2-40B4-BE49-F238E27FC236}">
                <a16:creationId xmlns:a16="http://schemas.microsoft.com/office/drawing/2014/main" id="{CF3160DD-30A9-8846-A8E3-4D41C061C615}"/>
              </a:ext>
            </a:extLst>
          </p:cNvPr>
          <p:cNvSpPr txBox="1"/>
          <p:nvPr/>
        </p:nvSpPr>
        <p:spPr>
          <a:xfrm>
            <a:off x="0" y="5463540"/>
            <a:ext cx="2331720" cy="646331"/>
          </a:xfrm>
          <a:prstGeom prst="rect">
            <a:avLst/>
          </a:prstGeom>
          <a:noFill/>
        </p:spPr>
        <p:txBody>
          <a:bodyPr wrap="square" rtlCol="0">
            <a:spAutoFit/>
          </a:bodyPr>
          <a:lstStyle/>
          <a:p>
            <a:pPr algn="ctr"/>
            <a:r>
              <a:rPr lang="de-DE" dirty="0"/>
              <a:t>Hardware Entwicklung</a:t>
            </a:r>
          </a:p>
          <a:p>
            <a:pPr algn="ctr"/>
            <a:r>
              <a:rPr lang="de-DE" dirty="0" err="1"/>
              <a:t>Greenhaus</a:t>
            </a:r>
            <a:endParaRPr lang="de-DE" dirty="0"/>
          </a:p>
        </p:txBody>
      </p:sp>
      <p:sp>
        <p:nvSpPr>
          <p:cNvPr id="17" name="Textfeld 16">
            <a:extLst>
              <a:ext uri="{FF2B5EF4-FFF2-40B4-BE49-F238E27FC236}">
                <a16:creationId xmlns:a16="http://schemas.microsoft.com/office/drawing/2014/main" id="{42E2B4DD-B688-5A45-8978-25695B4B0ED9}"/>
              </a:ext>
            </a:extLst>
          </p:cNvPr>
          <p:cNvSpPr txBox="1"/>
          <p:nvPr/>
        </p:nvSpPr>
        <p:spPr>
          <a:xfrm>
            <a:off x="2324100" y="5639515"/>
            <a:ext cx="2331720" cy="646331"/>
          </a:xfrm>
          <a:prstGeom prst="rect">
            <a:avLst/>
          </a:prstGeom>
          <a:noFill/>
        </p:spPr>
        <p:txBody>
          <a:bodyPr wrap="square" rtlCol="0">
            <a:spAutoFit/>
          </a:bodyPr>
          <a:lstStyle/>
          <a:p>
            <a:pPr algn="ctr"/>
            <a:r>
              <a:rPr lang="de-DE" dirty="0"/>
              <a:t>Projektleiter </a:t>
            </a:r>
          </a:p>
          <a:p>
            <a:pPr algn="ctr"/>
            <a:r>
              <a:rPr lang="de-DE" dirty="0" err="1"/>
              <a:t>Greenhaus</a:t>
            </a:r>
            <a:endParaRPr lang="de-DE" dirty="0"/>
          </a:p>
        </p:txBody>
      </p:sp>
      <p:sp>
        <p:nvSpPr>
          <p:cNvPr id="19" name="Textfeld 18">
            <a:extLst>
              <a:ext uri="{FF2B5EF4-FFF2-40B4-BE49-F238E27FC236}">
                <a16:creationId xmlns:a16="http://schemas.microsoft.com/office/drawing/2014/main" id="{F8F43575-EBFD-A140-8968-58B94EF1BE62}"/>
              </a:ext>
            </a:extLst>
          </p:cNvPr>
          <p:cNvSpPr txBox="1"/>
          <p:nvPr/>
        </p:nvSpPr>
        <p:spPr>
          <a:xfrm>
            <a:off x="4598670" y="5463540"/>
            <a:ext cx="2331720" cy="646331"/>
          </a:xfrm>
          <a:prstGeom prst="rect">
            <a:avLst/>
          </a:prstGeom>
          <a:noFill/>
        </p:spPr>
        <p:txBody>
          <a:bodyPr wrap="square" rtlCol="0">
            <a:spAutoFit/>
          </a:bodyPr>
          <a:lstStyle/>
          <a:p>
            <a:pPr algn="ctr"/>
            <a:r>
              <a:rPr lang="de-DE" dirty="0"/>
              <a:t>HR Managerin</a:t>
            </a:r>
          </a:p>
          <a:p>
            <a:pPr algn="ctr"/>
            <a:r>
              <a:rPr lang="de-DE" dirty="0"/>
              <a:t>Vattenfall</a:t>
            </a:r>
          </a:p>
        </p:txBody>
      </p:sp>
      <p:sp>
        <p:nvSpPr>
          <p:cNvPr id="21" name="Textfeld 20">
            <a:extLst>
              <a:ext uri="{FF2B5EF4-FFF2-40B4-BE49-F238E27FC236}">
                <a16:creationId xmlns:a16="http://schemas.microsoft.com/office/drawing/2014/main" id="{59006A9F-0FF5-F448-B5E5-005A3FDFC5E1}"/>
              </a:ext>
            </a:extLst>
          </p:cNvPr>
          <p:cNvSpPr txBox="1"/>
          <p:nvPr/>
        </p:nvSpPr>
        <p:spPr>
          <a:xfrm>
            <a:off x="6938010" y="5639515"/>
            <a:ext cx="2331720" cy="646331"/>
          </a:xfrm>
          <a:prstGeom prst="rect">
            <a:avLst/>
          </a:prstGeom>
          <a:noFill/>
        </p:spPr>
        <p:txBody>
          <a:bodyPr wrap="square" rtlCol="0">
            <a:spAutoFit/>
          </a:bodyPr>
          <a:lstStyle/>
          <a:p>
            <a:pPr algn="ctr"/>
            <a:r>
              <a:rPr lang="de-DE" dirty="0"/>
              <a:t>Managing </a:t>
            </a:r>
            <a:r>
              <a:rPr lang="de-DE" dirty="0" err="1"/>
              <a:t>Director</a:t>
            </a:r>
            <a:endParaRPr lang="de-DE" dirty="0"/>
          </a:p>
          <a:p>
            <a:pPr algn="ctr"/>
            <a:r>
              <a:rPr lang="de-DE" dirty="0"/>
              <a:t>Vattenfall</a:t>
            </a:r>
          </a:p>
        </p:txBody>
      </p:sp>
      <p:sp>
        <p:nvSpPr>
          <p:cNvPr id="24" name="Textfeld 23">
            <a:extLst>
              <a:ext uri="{FF2B5EF4-FFF2-40B4-BE49-F238E27FC236}">
                <a16:creationId xmlns:a16="http://schemas.microsoft.com/office/drawing/2014/main" id="{71CFFECF-6557-A346-9807-8621EC6B76FE}"/>
              </a:ext>
            </a:extLst>
          </p:cNvPr>
          <p:cNvSpPr txBox="1"/>
          <p:nvPr/>
        </p:nvSpPr>
        <p:spPr>
          <a:xfrm>
            <a:off x="9860280" y="5463540"/>
            <a:ext cx="2331720" cy="923330"/>
          </a:xfrm>
          <a:prstGeom prst="rect">
            <a:avLst/>
          </a:prstGeom>
          <a:noFill/>
        </p:spPr>
        <p:txBody>
          <a:bodyPr wrap="square" rtlCol="0">
            <a:spAutoFit/>
          </a:bodyPr>
          <a:lstStyle/>
          <a:p>
            <a:pPr algn="ctr"/>
            <a:r>
              <a:rPr lang="de-DE" dirty="0"/>
              <a:t>Digitale Produktentwicklung</a:t>
            </a:r>
          </a:p>
          <a:p>
            <a:pPr algn="ctr"/>
            <a:r>
              <a:rPr lang="de-DE" dirty="0" err="1"/>
              <a:t>Greenhaus</a:t>
            </a:r>
            <a:endParaRPr lang="de-DE" dirty="0"/>
          </a:p>
        </p:txBody>
      </p:sp>
      <p:sp>
        <p:nvSpPr>
          <p:cNvPr id="12" name="Rechteck 11">
            <a:extLst>
              <a:ext uri="{FF2B5EF4-FFF2-40B4-BE49-F238E27FC236}">
                <a16:creationId xmlns:a16="http://schemas.microsoft.com/office/drawing/2014/main" id="{FFD626CC-A07D-DB41-9C5B-022DDD3622D9}"/>
              </a:ext>
            </a:extLst>
          </p:cNvPr>
          <p:cNvSpPr/>
          <p:nvPr/>
        </p:nvSpPr>
        <p:spPr>
          <a:xfrm>
            <a:off x="2202180" y="6512273"/>
            <a:ext cx="10050780" cy="646331"/>
          </a:xfrm>
          <a:prstGeom prst="rect">
            <a:avLst/>
          </a:prstGeom>
        </p:spPr>
        <p:txBody>
          <a:bodyPr wrap="square">
            <a:spAutoFit/>
          </a:bodyPr>
          <a:lstStyle/>
          <a:p>
            <a:r>
              <a:rPr lang="de-DE" dirty="0">
                <a:hlinkClick r:id="rId3"/>
              </a:rPr>
              <a:t>https://www.waz.de/wirtschaft/wie-der-stromkonzern-vattenfall-start-ups-unterstuetzt-id12188992.html</a:t>
            </a:r>
            <a:endParaRPr lang="de-DE" dirty="0"/>
          </a:p>
          <a:p>
            <a:endParaRPr lang="de-DE" dirty="0"/>
          </a:p>
        </p:txBody>
      </p:sp>
    </p:spTree>
    <p:extLst>
      <p:ext uri="{BB962C8B-B14F-4D97-AF65-F5344CB8AC3E}">
        <p14:creationId xmlns:p14="http://schemas.microsoft.com/office/powerpoint/2010/main" val="87604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8AAB0-6727-0E41-9ADA-A90159097BAB}"/>
              </a:ext>
            </a:extLst>
          </p:cNvPr>
          <p:cNvSpPr>
            <a:spLocks noGrp="1"/>
          </p:cNvSpPr>
          <p:nvPr>
            <p:ph type="title"/>
          </p:nvPr>
        </p:nvSpPr>
        <p:spPr/>
        <p:txBody>
          <a:bodyPr/>
          <a:lstStyle/>
          <a:p>
            <a:r>
              <a:rPr lang="de-DE" dirty="0"/>
              <a:t>2 Tasks</a:t>
            </a:r>
          </a:p>
        </p:txBody>
      </p:sp>
      <p:sp>
        <p:nvSpPr>
          <p:cNvPr id="3" name="Inhaltsplatzhalter 2">
            <a:extLst>
              <a:ext uri="{FF2B5EF4-FFF2-40B4-BE49-F238E27FC236}">
                <a16:creationId xmlns:a16="http://schemas.microsoft.com/office/drawing/2014/main" id="{7A22645D-979C-0A4B-8D11-97DB98BBF277}"/>
              </a:ext>
            </a:extLst>
          </p:cNvPr>
          <p:cNvSpPr>
            <a:spLocks noGrp="1"/>
          </p:cNvSpPr>
          <p:nvPr>
            <p:ph idx="1"/>
          </p:nvPr>
        </p:nvSpPr>
        <p:spPr/>
        <p:txBody>
          <a:bodyPr>
            <a:normAutofit/>
          </a:bodyPr>
          <a:lstStyle/>
          <a:p>
            <a:r>
              <a:rPr lang="de-DE" dirty="0" err="1"/>
              <a:t>Improve</a:t>
            </a:r>
            <a:r>
              <a:rPr lang="de-DE" dirty="0"/>
              <a:t> </a:t>
            </a:r>
            <a:r>
              <a:rPr lang="de-DE" dirty="0" err="1"/>
              <a:t>current</a:t>
            </a:r>
            <a:r>
              <a:rPr lang="de-DE" dirty="0"/>
              <a:t> </a:t>
            </a:r>
            <a:r>
              <a:rPr lang="de-DE" dirty="0" err="1"/>
              <a:t>planing</a:t>
            </a:r>
            <a:r>
              <a:rPr lang="de-DE" dirty="0"/>
              <a:t> </a:t>
            </a:r>
            <a:r>
              <a:rPr lang="de-DE" dirty="0" err="1"/>
              <a:t>tool</a:t>
            </a:r>
            <a:r>
              <a:rPr lang="de-DE" dirty="0"/>
              <a:t> (</a:t>
            </a:r>
            <a:r>
              <a:rPr lang="de-DE" dirty="0" err="1"/>
              <a:t>clutter</a:t>
            </a:r>
            <a:r>
              <a:rPr lang="de-DE" dirty="0"/>
              <a:t>, </a:t>
            </a:r>
            <a:r>
              <a:rPr lang="de-DE" dirty="0" err="1"/>
              <a:t>old</a:t>
            </a:r>
            <a:r>
              <a:rPr lang="de-DE" dirty="0"/>
              <a:t> design, </a:t>
            </a:r>
            <a:r>
              <a:rPr lang="de-DE" dirty="0" err="1"/>
              <a:t>bad</a:t>
            </a:r>
            <a:r>
              <a:rPr lang="de-DE" dirty="0"/>
              <a:t> </a:t>
            </a:r>
            <a:r>
              <a:rPr lang="de-DE" dirty="0" err="1"/>
              <a:t>usability</a:t>
            </a:r>
            <a:r>
              <a:rPr lang="de-DE" dirty="0"/>
              <a:t>)</a:t>
            </a:r>
          </a:p>
          <a:p>
            <a:r>
              <a:rPr lang="de-DE" dirty="0" err="1"/>
              <a:t>Simplify</a:t>
            </a:r>
            <a:r>
              <a:rPr lang="de-DE" dirty="0"/>
              <a:t> </a:t>
            </a:r>
            <a:r>
              <a:rPr lang="de-DE" dirty="0" err="1"/>
              <a:t>workflow</a:t>
            </a:r>
            <a:r>
              <a:rPr lang="de-DE" dirty="0"/>
              <a:t> </a:t>
            </a:r>
            <a:r>
              <a:rPr lang="de-DE" dirty="0" err="1"/>
              <a:t>and</a:t>
            </a:r>
            <a:r>
              <a:rPr lang="de-DE" dirty="0"/>
              <a:t> </a:t>
            </a:r>
            <a:r>
              <a:rPr lang="de-DE" dirty="0" err="1"/>
              <a:t>steps</a:t>
            </a:r>
            <a:r>
              <a:rPr lang="de-DE" dirty="0"/>
              <a:t> </a:t>
            </a:r>
          </a:p>
          <a:p>
            <a:pPr marL="0" indent="0">
              <a:buNone/>
            </a:pPr>
            <a:endParaRPr lang="de-DE" dirty="0"/>
          </a:p>
          <a:p>
            <a:pPr marL="971550" lvl="1" indent="-514350">
              <a:buFont typeface="+mj-lt"/>
              <a:buAutoNum type="arabicPeriod"/>
            </a:pPr>
            <a:r>
              <a:rPr lang="de-DE" sz="2800" dirty="0"/>
              <a:t>Persona &amp; </a:t>
            </a:r>
            <a:r>
              <a:rPr lang="de-DE" sz="2800" dirty="0" err="1"/>
              <a:t>user</a:t>
            </a:r>
            <a:r>
              <a:rPr lang="de-DE" sz="2800" dirty="0"/>
              <a:t> </a:t>
            </a:r>
            <a:r>
              <a:rPr lang="de-DE" sz="2800" dirty="0" err="1"/>
              <a:t>stories</a:t>
            </a:r>
            <a:r>
              <a:rPr lang="de-DE" sz="2800" dirty="0"/>
              <a:t> (Workshop)</a:t>
            </a:r>
          </a:p>
          <a:p>
            <a:pPr marL="971550" lvl="1" indent="-514350">
              <a:buFont typeface="+mj-lt"/>
              <a:buAutoNum type="arabicPeriod"/>
            </a:pPr>
            <a:r>
              <a:rPr lang="de-DE" sz="2800" dirty="0" err="1"/>
              <a:t>Heuristic</a:t>
            </a:r>
            <a:r>
              <a:rPr lang="de-DE" sz="2800" dirty="0"/>
              <a:t> </a:t>
            </a:r>
            <a:r>
              <a:rPr lang="de-DE" sz="2800" dirty="0" err="1"/>
              <a:t>evaluation</a:t>
            </a:r>
            <a:r>
              <a:rPr lang="de-DE" sz="2800" dirty="0"/>
              <a:t> &amp; </a:t>
            </a:r>
            <a:r>
              <a:rPr lang="de-DE" sz="2800" dirty="0" err="1"/>
              <a:t>prototyp</a:t>
            </a:r>
            <a:endParaRPr lang="de-DE" sz="2800" dirty="0"/>
          </a:p>
          <a:p>
            <a:pPr marL="971550" lvl="1" indent="-514350">
              <a:buFont typeface="+mj-lt"/>
              <a:buAutoNum type="arabicPeriod"/>
            </a:pPr>
            <a:r>
              <a:rPr lang="de-DE" sz="2800" dirty="0"/>
              <a:t>1. Iteration</a:t>
            </a:r>
          </a:p>
          <a:p>
            <a:pPr marL="971550" lvl="1" indent="-514350">
              <a:buFont typeface="+mj-lt"/>
              <a:buAutoNum type="arabicPeriod"/>
            </a:pPr>
            <a:r>
              <a:rPr lang="de-DE" sz="2800" dirty="0"/>
              <a:t>Test </a:t>
            </a:r>
            <a:r>
              <a:rPr lang="de-DE" sz="2800" dirty="0" err="1"/>
              <a:t>goals</a:t>
            </a:r>
            <a:r>
              <a:rPr lang="de-DE" sz="2800" dirty="0"/>
              <a:t> </a:t>
            </a:r>
            <a:r>
              <a:rPr lang="de-DE" sz="2800" dirty="0" err="1"/>
              <a:t>and</a:t>
            </a:r>
            <a:r>
              <a:rPr lang="de-DE" sz="2800" dirty="0"/>
              <a:t> </a:t>
            </a:r>
            <a:r>
              <a:rPr lang="de-DE" sz="2800" dirty="0" err="1"/>
              <a:t>evaluation</a:t>
            </a:r>
            <a:r>
              <a:rPr lang="de-DE" sz="2800" dirty="0"/>
              <a:t> design</a:t>
            </a:r>
          </a:p>
          <a:p>
            <a:pPr marL="971550" lvl="1" indent="-514350">
              <a:buFont typeface="+mj-lt"/>
              <a:buAutoNum type="arabicPeriod"/>
            </a:pPr>
            <a:r>
              <a:rPr lang="de-DE" sz="2800" dirty="0"/>
              <a:t>2. Iteration</a:t>
            </a:r>
          </a:p>
          <a:p>
            <a:pPr marL="971550" lvl="1" indent="-514350">
              <a:buFont typeface="+mj-lt"/>
              <a:buAutoNum type="arabicPeriod"/>
            </a:pPr>
            <a:r>
              <a:rPr lang="de-DE" sz="2800" dirty="0"/>
              <a:t>Final </a:t>
            </a:r>
            <a:r>
              <a:rPr lang="de-DE" sz="2800" dirty="0" err="1"/>
              <a:t>tool</a:t>
            </a:r>
            <a:endParaRPr lang="de-DE" sz="2800" dirty="0"/>
          </a:p>
          <a:p>
            <a:endParaRPr lang="de-DE" dirty="0"/>
          </a:p>
        </p:txBody>
      </p:sp>
    </p:spTree>
    <p:extLst>
      <p:ext uri="{BB962C8B-B14F-4D97-AF65-F5344CB8AC3E}">
        <p14:creationId xmlns:p14="http://schemas.microsoft.com/office/powerpoint/2010/main" val="362732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074A8D3-005D-FC41-A480-1F23DF81589E}"/>
              </a:ext>
            </a:extLst>
          </p:cNvPr>
          <p:cNvPicPr>
            <a:picLocks noChangeAspect="1"/>
          </p:cNvPicPr>
          <p:nvPr/>
        </p:nvPicPr>
        <p:blipFill>
          <a:blip r:embed="rId2"/>
          <a:stretch>
            <a:fillRect/>
          </a:stretch>
        </p:blipFill>
        <p:spPr>
          <a:xfrm>
            <a:off x="1220805" y="321734"/>
            <a:ext cx="3899558" cy="2905170"/>
          </a:xfrm>
          <a:prstGeom prst="rect">
            <a:avLst/>
          </a:prstGeom>
        </p:spPr>
      </p:pic>
      <p:pic>
        <p:nvPicPr>
          <p:cNvPr id="7" name="Grafik 6">
            <a:extLst>
              <a:ext uri="{FF2B5EF4-FFF2-40B4-BE49-F238E27FC236}">
                <a16:creationId xmlns:a16="http://schemas.microsoft.com/office/drawing/2014/main" id="{9FC12E28-CC34-ED44-A5EA-4ED3401DD57B}"/>
              </a:ext>
            </a:extLst>
          </p:cNvPr>
          <p:cNvPicPr>
            <a:picLocks noChangeAspect="1"/>
          </p:cNvPicPr>
          <p:nvPr/>
        </p:nvPicPr>
        <p:blipFill>
          <a:blip r:embed="rId3"/>
          <a:stretch>
            <a:fillRect/>
          </a:stretch>
        </p:blipFill>
        <p:spPr>
          <a:xfrm>
            <a:off x="1311620" y="3631096"/>
            <a:ext cx="3717926" cy="2760560"/>
          </a:xfrm>
          <a:prstGeom prst="rect">
            <a:avLst/>
          </a:prstGeom>
        </p:spPr>
      </p:pic>
      <p:pic>
        <p:nvPicPr>
          <p:cNvPr id="5" name="Picture 2">
            <a:extLst>
              <a:ext uri="{FF2B5EF4-FFF2-40B4-BE49-F238E27FC236}">
                <a16:creationId xmlns:a16="http://schemas.microsoft.com/office/drawing/2014/main" id="{768AB55F-922B-2A46-AA5E-30A983D1E48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111" y="321734"/>
            <a:ext cx="5174609" cy="606992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el 1">
            <a:extLst>
              <a:ext uri="{FF2B5EF4-FFF2-40B4-BE49-F238E27FC236}">
                <a16:creationId xmlns:a16="http://schemas.microsoft.com/office/drawing/2014/main" id="{B43AF04C-00EE-BD4F-8038-0CDED1938D35}"/>
              </a:ext>
            </a:extLst>
          </p:cNvPr>
          <p:cNvSpPr txBox="1">
            <a:spLocks/>
          </p:cNvSpPr>
          <p:nvPr/>
        </p:nvSpPr>
        <p:spPr>
          <a:xfrm>
            <a:off x="661702" y="0"/>
            <a:ext cx="4367844" cy="4835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t>Persona &amp; </a:t>
            </a:r>
            <a:r>
              <a:rPr lang="de-DE" sz="2400" dirty="0" err="1"/>
              <a:t>Use</a:t>
            </a:r>
            <a:r>
              <a:rPr lang="de-DE" sz="2400" dirty="0"/>
              <a:t> Cases Workshop</a:t>
            </a:r>
          </a:p>
        </p:txBody>
      </p:sp>
    </p:spTree>
    <p:extLst>
      <p:ext uri="{BB962C8B-B14F-4D97-AF65-F5344CB8AC3E}">
        <p14:creationId xmlns:p14="http://schemas.microsoft.com/office/powerpoint/2010/main" val="15716612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Words>
  <Application>Microsoft Macintosh PowerPoint</Application>
  <PresentationFormat>Breitbild</PresentationFormat>
  <Paragraphs>101</Paragraphs>
  <Slides>13</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13</vt:i4>
      </vt:variant>
    </vt:vector>
  </HeadingPairs>
  <TitlesOfParts>
    <vt:vector size="18" baseType="lpstr">
      <vt:lpstr>Arial</vt:lpstr>
      <vt:lpstr>Calibri</vt:lpstr>
      <vt:lpstr>Calibri Light</vt:lpstr>
      <vt:lpstr>Helvetica</vt:lpstr>
      <vt:lpstr>Office</vt:lpstr>
      <vt:lpstr>Family Performance</vt:lpstr>
      <vt:lpstr>3 Tasks</vt:lpstr>
      <vt:lpstr>The first task was to compare two possible landing pages. Two identical prototypes were created and compared.   For the comparison, the test subjects (existing customers) should complete selected test tasks and then subjectively evaluate the website (MeCue) on different scales. </vt:lpstr>
      <vt:lpstr>On the existing website, new customers need to contact the studio via the contact form in order to schedule a trial training. As an alternative solution, I have created a simple workflow that allows customers to register for a trial training on their own. </vt:lpstr>
      <vt:lpstr>The goal is to increase the comprehensibility of the website. The current "news" section looks cluttered and it is difficult to see the chronological order of the news. </vt:lpstr>
      <vt:lpstr>Greenhaus by Vattenfall</vt:lpstr>
      <vt:lpstr>PowerPoint-Präsentation</vt:lpstr>
      <vt:lpstr>2 Tasks</vt:lpstr>
      <vt:lpstr>PowerPoint-Präsentation</vt:lpstr>
      <vt:lpstr>PowerPoint-Präsentation</vt:lpstr>
      <vt:lpstr>PowerPoint-Präsentation</vt:lpstr>
      <vt:lpstr>2. Iteration: Test design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Performance</dc:title>
  <dc:creator>TU-Pseudonym 6771954969820636</dc:creator>
  <cp:lastModifiedBy>TU-Pseudonym 6771954969820636</cp:lastModifiedBy>
  <cp:revision>8</cp:revision>
  <dcterms:created xsi:type="dcterms:W3CDTF">2019-09-02T19:52:03Z</dcterms:created>
  <dcterms:modified xsi:type="dcterms:W3CDTF">2019-09-02T21:51:26Z</dcterms:modified>
</cp:coreProperties>
</file>